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87" r:id="rId2"/>
    <p:sldId id="365" r:id="rId3"/>
    <p:sldId id="404" r:id="rId4"/>
    <p:sldId id="446" r:id="rId5"/>
    <p:sldId id="447" r:id="rId6"/>
    <p:sldId id="445" r:id="rId7"/>
    <p:sldId id="352" r:id="rId8"/>
    <p:sldId id="353" r:id="rId9"/>
    <p:sldId id="364" r:id="rId10"/>
    <p:sldId id="267" r:id="rId11"/>
    <p:sldId id="354" r:id="rId12"/>
    <p:sldId id="361" r:id="rId13"/>
    <p:sldId id="362" r:id="rId14"/>
    <p:sldId id="363" r:id="rId15"/>
    <p:sldId id="260" r:id="rId16"/>
    <p:sldId id="357" r:id="rId17"/>
    <p:sldId id="279" r:id="rId18"/>
    <p:sldId id="263" r:id="rId19"/>
    <p:sldId id="359" r:id="rId20"/>
    <p:sldId id="36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00AC"/>
    <a:srgbClr val="FADBC6"/>
    <a:srgbClr val="1A253F"/>
    <a:srgbClr val="EADCF4"/>
    <a:srgbClr val="659583"/>
    <a:srgbClr val="AAC5BB"/>
    <a:srgbClr val="FFE7FF"/>
    <a:srgbClr val="F6C3A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FDAF15-2432-4E53-BBBF-AB568CF96392}" v="9" dt="2020-05-17T05:23:14.217"/>
    <p1510:client id="{5517AEE5-96F1-4FF5-A9C0-CDBF7E325E5E}" v="7" dt="2020-04-05T23:35:07.655"/>
    <p1510:client id="{6816FEF5-6C2E-49BF-B6FB-18AD30532AA6}" v="98" dt="2020-04-06T02:41:04.825"/>
    <p1510:client id="{B8788BFE-2F76-40F0-A7C6-5FEC26AF72D9}" v="2" dt="2020-04-14T04:22:06.4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14" autoAdjust="0"/>
  </p:normalViewPr>
  <p:slideViewPr>
    <p:cSldViewPr snapToGrid="0">
      <p:cViewPr varScale="1">
        <p:scale>
          <a:sx n="66" d="100"/>
          <a:sy n="66" d="100"/>
        </p:scale>
        <p:origin x="52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lly Sungkono" userId="535def70b13ed205" providerId="LiveId" clId="{5517AEE5-96F1-4FF5-A9C0-CDBF7E325E5E}"/>
    <pc:docChg chg="undo custSel addSld delSld modSld sldOrd">
      <pc:chgData name="Kelly Sungkono" userId="535def70b13ed205" providerId="LiveId" clId="{5517AEE5-96F1-4FF5-A9C0-CDBF7E325E5E}" dt="2020-04-05T23:46:24.804" v="1241" actId="20577"/>
      <pc:docMkLst>
        <pc:docMk/>
      </pc:docMkLst>
      <pc:sldChg chg="del">
        <pc:chgData name="Kelly Sungkono" userId="535def70b13ed205" providerId="LiveId" clId="{5517AEE5-96F1-4FF5-A9C0-CDBF7E325E5E}" dt="2020-04-05T23:32:51.123" v="0" actId="47"/>
        <pc:sldMkLst>
          <pc:docMk/>
          <pc:sldMk cId="3122751125" sldId="256"/>
        </pc:sldMkLst>
      </pc:sldChg>
      <pc:sldChg chg="addSp delSp modSp del mod">
        <pc:chgData name="Kelly Sungkono" userId="535def70b13ed205" providerId="LiveId" clId="{5517AEE5-96F1-4FF5-A9C0-CDBF7E325E5E}" dt="2020-04-05T23:34:06.200" v="5" actId="47"/>
        <pc:sldMkLst>
          <pc:docMk/>
          <pc:sldMk cId="610348188" sldId="257"/>
        </pc:sldMkLst>
        <pc:graphicFrameChg chg="add del mod">
          <ac:chgData name="Kelly Sungkono" userId="535def70b13ed205" providerId="LiveId" clId="{5517AEE5-96F1-4FF5-A9C0-CDBF7E325E5E}" dt="2020-04-05T23:33:32.510" v="2" actId="478"/>
          <ac:graphicFrameMkLst>
            <pc:docMk/>
            <pc:sldMk cId="610348188" sldId="257"/>
            <ac:graphicFrameMk id="2" creationId="{01B10D2B-D64B-4F9B-B5C3-E70B8B8F7CE6}"/>
          </ac:graphicFrameMkLst>
        </pc:graphicFrameChg>
      </pc:sldChg>
      <pc:sldChg chg="ord setBg">
        <pc:chgData name="Kelly Sungkono" userId="535def70b13ed205" providerId="LiveId" clId="{5517AEE5-96F1-4FF5-A9C0-CDBF7E325E5E}" dt="2020-04-05T23:34:44.579" v="8"/>
        <pc:sldMkLst>
          <pc:docMk/>
          <pc:sldMk cId="390010980" sldId="287"/>
        </pc:sldMkLst>
      </pc:sldChg>
      <pc:sldChg chg="modSp add mod">
        <pc:chgData name="Kelly Sungkono" userId="535def70b13ed205" providerId="LiveId" clId="{5517AEE5-96F1-4FF5-A9C0-CDBF7E325E5E}" dt="2020-04-05T23:35:03.392" v="18" actId="20577"/>
        <pc:sldMkLst>
          <pc:docMk/>
          <pc:sldMk cId="1515388218" sldId="359"/>
        </pc:sldMkLst>
        <pc:spChg chg="mod">
          <ac:chgData name="Kelly Sungkono" userId="535def70b13ed205" providerId="LiveId" clId="{5517AEE5-96F1-4FF5-A9C0-CDBF7E325E5E}" dt="2020-04-05T23:35:03.392" v="18" actId="20577"/>
          <ac:spMkLst>
            <pc:docMk/>
            <pc:sldMk cId="1515388218" sldId="359"/>
            <ac:spMk id="2" creationId="{66983120-3F67-445B-8B69-8E4A7B413AB8}"/>
          </ac:spMkLst>
        </pc:spChg>
        <pc:spChg chg="mod">
          <ac:chgData name="Kelly Sungkono" userId="535def70b13ed205" providerId="LiveId" clId="{5517AEE5-96F1-4FF5-A9C0-CDBF7E325E5E}" dt="2020-04-05T23:35:00.265" v="11" actId="20577"/>
          <ac:spMkLst>
            <pc:docMk/>
            <pc:sldMk cId="1515388218" sldId="359"/>
            <ac:spMk id="7" creationId="{809D63EB-1B7B-45E5-9B9C-C21C11D2D84F}"/>
          </ac:spMkLst>
        </pc:spChg>
      </pc:sldChg>
      <pc:sldChg chg="delSp modSp add mod">
        <pc:chgData name="Kelly Sungkono" userId="535def70b13ed205" providerId="LiveId" clId="{5517AEE5-96F1-4FF5-A9C0-CDBF7E325E5E}" dt="2020-04-05T23:46:24.804" v="1241" actId="20577"/>
        <pc:sldMkLst>
          <pc:docMk/>
          <pc:sldMk cId="3729819319" sldId="360"/>
        </pc:sldMkLst>
        <pc:spChg chg="mod">
          <ac:chgData name="Kelly Sungkono" userId="535def70b13ed205" providerId="LiveId" clId="{5517AEE5-96F1-4FF5-A9C0-CDBF7E325E5E}" dt="2020-04-05T23:46:24.804" v="1241" actId="20577"/>
          <ac:spMkLst>
            <pc:docMk/>
            <pc:sldMk cId="3729819319" sldId="360"/>
            <ac:spMk id="4" creationId="{D25030C7-B7F1-46B4-8602-B52C6A2011B3}"/>
          </ac:spMkLst>
        </pc:spChg>
        <pc:spChg chg="del">
          <ac:chgData name="Kelly Sungkono" userId="535def70b13ed205" providerId="LiveId" clId="{5517AEE5-96F1-4FF5-A9C0-CDBF7E325E5E}" dt="2020-04-05T23:35:11.591" v="20" actId="478"/>
          <ac:spMkLst>
            <pc:docMk/>
            <pc:sldMk cId="3729819319" sldId="360"/>
            <ac:spMk id="7" creationId="{21BC9B3F-FC6B-4B81-93DE-AE723B93226C}"/>
          </ac:spMkLst>
        </pc:spChg>
        <pc:spChg chg="del">
          <ac:chgData name="Kelly Sungkono" userId="535def70b13ed205" providerId="LiveId" clId="{5517AEE5-96F1-4FF5-A9C0-CDBF7E325E5E}" dt="2020-04-05T23:35:16.744" v="21" actId="478"/>
          <ac:spMkLst>
            <pc:docMk/>
            <pc:sldMk cId="3729819319" sldId="360"/>
            <ac:spMk id="15" creationId="{2E1CE62E-AF53-4963-84FA-116AD22F9A09}"/>
          </ac:spMkLst>
        </pc:spChg>
      </pc:sldChg>
    </pc:docChg>
  </pc:docChgLst>
  <pc:docChgLst>
    <pc:chgData name="Pengguna Tamu" providerId="Windows Live" clId="Web-{B8788BFE-2F76-40F0-A7C6-5FEC26AF72D9}"/>
    <pc:docChg chg="modSld">
      <pc:chgData name="Pengguna Tamu" userId="" providerId="Windows Live" clId="Web-{B8788BFE-2F76-40F0-A7C6-5FEC26AF72D9}" dt="2020-04-14T04:22:06.478" v="1" actId="20577"/>
      <pc:docMkLst>
        <pc:docMk/>
      </pc:docMkLst>
      <pc:sldChg chg="modSp">
        <pc:chgData name="Pengguna Tamu" userId="" providerId="Windows Live" clId="Web-{B8788BFE-2F76-40F0-A7C6-5FEC26AF72D9}" dt="2020-04-14T04:22:06.463" v="0" actId="20577"/>
        <pc:sldMkLst>
          <pc:docMk/>
          <pc:sldMk cId="2581147917" sldId="277"/>
        </pc:sldMkLst>
        <pc:spChg chg="mod">
          <ac:chgData name="Pengguna Tamu" userId="" providerId="Windows Live" clId="Web-{B8788BFE-2F76-40F0-A7C6-5FEC26AF72D9}" dt="2020-04-14T04:22:06.463" v="0" actId="20577"/>
          <ac:spMkLst>
            <pc:docMk/>
            <pc:sldMk cId="2581147917" sldId="277"/>
            <ac:spMk id="3" creationId="{71F74271-B7E8-4891-B041-7F0D164E8768}"/>
          </ac:spMkLst>
        </pc:spChg>
      </pc:sldChg>
    </pc:docChg>
  </pc:docChgLst>
  <pc:docChgLst>
    <pc:chgData name="Guest User" providerId="Windows Live" clId="Web-{28FDAF15-2432-4E53-BBBF-AB568CF96392}"/>
    <pc:docChg chg="modSld">
      <pc:chgData name="Guest User" userId="" providerId="Windows Live" clId="Web-{28FDAF15-2432-4E53-BBBF-AB568CF96392}" dt="2020-05-17T05:23:14.171" v="7" actId="1076"/>
      <pc:docMkLst>
        <pc:docMk/>
      </pc:docMkLst>
      <pc:sldChg chg="modSp">
        <pc:chgData name="Guest User" userId="" providerId="Windows Live" clId="Web-{28FDAF15-2432-4E53-BBBF-AB568CF96392}" dt="2020-05-17T05:23:14.171" v="7" actId="1076"/>
        <pc:sldMkLst>
          <pc:docMk/>
          <pc:sldMk cId="2784619273" sldId="264"/>
        </pc:sldMkLst>
        <pc:spChg chg="mod">
          <ac:chgData name="Guest User" userId="" providerId="Windows Live" clId="Web-{28FDAF15-2432-4E53-BBBF-AB568CF96392}" dt="2020-05-17T05:21:11.200" v="4" actId="20577"/>
          <ac:spMkLst>
            <pc:docMk/>
            <pc:sldMk cId="2784619273" sldId="264"/>
            <ac:spMk id="15" creationId="{AE8AAFA5-E7B7-41A1-9DC0-BF9C54A2CAA4}"/>
          </ac:spMkLst>
        </pc:spChg>
        <pc:grpChg chg="mod">
          <ac:chgData name="Guest User" userId="" providerId="Windows Live" clId="Web-{28FDAF15-2432-4E53-BBBF-AB568CF96392}" dt="2020-05-17T05:23:14.171" v="7" actId="1076"/>
          <ac:grpSpMkLst>
            <pc:docMk/>
            <pc:sldMk cId="2784619273" sldId="264"/>
            <ac:grpSpMk id="1029" creationId="{0EB52B80-961B-4412-A655-3F06C0465346}"/>
          </ac:grpSpMkLst>
        </pc:grpChg>
      </pc:sldChg>
    </pc:docChg>
  </pc:docChgLst>
  <pc:docChgLst>
    <pc:chgData name="Kelly Sungkono" userId="535def70b13ed205" providerId="LiveId" clId="{6816FEF5-6C2E-49BF-B6FB-18AD30532AA6}"/>
    <pc:docChg chg="undo custSel modSld">
      <pc:chgData name="Kelly Sungkono" userId="535def70b13ed205" providerId="LiveId" clId="{6816FEF5-6C2E-49BF-B6FB-18AD30532AA6}" dt="2020-04-06T03:53:34.343" v="2925" actId="1076"/>
      <pc:docMkLst>
        <pc:docMk/>
      </pc:docMkLst>
      <pc:sldChg chg="addSp modSp mod">
        <pc:chgData name="Kelly Sungkono" userId="535def70b13ed205" providerId="LiveId" clId="{6816FEF5-6C2E-49BF-B6FB-18AD30532AA6}" dt="2020-04-06T03:53:34.343" v="2925" actId="1076"/>
        <pc:sldMkLst>
          <pc:docMk/>
          <pc:sldMk cId="3729819319" sldId="360"/>
        </pc:sldMkLst>
        <pc:spChg chg="add mod">
          <ac:chgData name="Kelly Sungkono" userId="535def70b13ed205" providerId="LiveId" clId="{6816FEF5-6C2E-49BF-B6FB-18AD30532AA6}" dt="2020-04-06T03:53:34.343" v="2925" actId="1076"/>
          <ac:spMkLst>
            <pc:docMk/>
            <pc:sldMk cId="3729819319" sldId="360"/>
            <ac:spMk id="2" creationId="{001A223A-0239-4BB3-BDA6-2B5ABF8C4C89}"/>
          </ac:spMkLst>
        </pc:spChg>
        <pc:spChg chg="mod">
          <ac:chgData name="Kelly Sungkono" userId="535def70b13ed205" providerId="LiveId" clId="{6816FEF5-6C2E-49BF-B6FB-18AD30532AA6}" dt="2020-04-06T03:53:28.351" v="2924" actId="20577"/>
          <ac:spMkLst>
            <pc:docMk/>
            <pc:sldMk cId="3729819319" sldId="360"/>
            <ac:spMk id="4" creationId="{D25030C7-B7F1-46B4-8602-B52C6A2011B3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A0E06D-76D9-4D38-8D18-9D3ED0989197}" type="datetimeFigureOut">
              <a:rPr lang="en-ID" smtClean="0"/>
              <a:t>13/04/2023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45E855-C250-4BA8-BEB3-15E4C7869AB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72719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now-mirror.com/recover-lost-servicenow-data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en-US" dirty="0"/>
              <a:t>Select  a pair of doctors who are in the same poly (a pair </a:t>
            </a:r>
            <a:r>
              <a:rPr lang="en-US" b="1" dirty="0"/>
              <a:t>cannot </a:t>
            </a:r>
            <a:r>
              <a:rPr lang="en-US" dirty="0"/>
              <a:t>contain of same doctor)</a:t>
            </a:r>
          </a:p>
          <a:p>
            <a:pPr marL="342900" indent="-342900">
              <a:buAutoNum type="arabicPeriod"/>
            </a:pPr>
            <a:r>
              <a:rPr lang="en-US" dirty="0"/>
              <a:t>Select patients who had been checked in all poly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18C993-6F7D-47C7-8F26-ED1F30B0680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3958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en-US" dirty="0"/>
              <a:t>Select  a pair of doctors who are in the same poly (a pair </a:t>
            </a:r>
            <a:r>
              <a:rPr lang="en-US" b="1" dirty="0"/>
              <a:t>cannot </a:t>
            </a:r>
            <a:r>
              <a:rPr lang="en-US" dirty="0"/>
              <a:t>contain of same doctor)</a:t>
            </a:r>
          </a:p>
          <a:p>
            <a:pPr marL="342900" indent="-342900">
              <a:buAutoNum type="arabicPeriod"/>
            </a:pPr>
            <a:r>
              <a:rPr lang="en-US" dirty="0"/>
              <a:t>Select patients who had been checked in all poly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18C993-6F7D-47C7-8F26-ED1F30B0680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7334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en-US" dirty="0"/>
              <a:t>Select  a pair of doctors who are in the same poly (a pair </a:t>
            </a:r>
            <a:r>
              <a:rPr lang="en-US" b="1" dirty="0"/>
              <a:t>cannot </a:t>
            </a:r>
            <a:r>
              <a:rPr lang="en-US" dirty="0"/>
              <a:t>contain of same doctor)</a:t>
            </a:r>
          </a:p>
          <a:p>
            <a:pPr marL="342900" indent="-342900">
              <a:buAutoNum type="arabicPeriod"/>
            </a:pPr>
            <a:r>
              <a:rPr lang="en-US" dirty="0"/>
              <a:t>Select patients who had been checked in all poly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18C993-6F7D-47C7-8F26-ED1F30B0680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Gambar : </a:t>
            </a:r>
            <a:r>
              <a:rPr lang="en-ID" dirty="0">
                <a:hlinkClick r:id="rId3"/>
              </a:rPr>
              <a:t>https://www.snow-mirror.com/recover-lost-servicenow-data/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5E855-C250-4BA8-BEB3-15E4C7869AB6}" type="slidenum">
              <a:rPr lang="en-ID" smtClean="0"/>
              <a:t>17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667758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5E855-C250-4BA8-BEB3-15E4C7869AB6}" type="slidenum">
              <a:rPr lang="en-ID" smtClean="0"/>
              <a:t>20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26632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A03A8-2D0B-4FDE-A468-50442FAF0B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065A62-7F33-4FD1-973E-0E19B2D185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92316-39DB-43D4-ADA4-CB9B19A2B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F7749-7369-4C41-964B-15106BEF1083}" type="datetimeFigureOut">
              <a:rPr lang="en-ID" smtClean="0"/>
              <a:t>13/04/2023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FD8D1D-FFB8-46A8-9D2D-C147A2BF9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BDF253-7434-4966-8B9E-A746864A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12DF6-1EBE-4497-92BA-F9815BD6D42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72483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2385-6DAE-4B7E-9B66-D5D551FA3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9A567A-157D-47E5-9453-70163F6B2A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F7C120-09A2-4F05-8929-F4EF8BF3D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F7749-7369-4C41-964B-15106BEF1083}" type="datetimeFigureOut">
              <a:rPr lang="en-ID" smtClean="0"/>
              <a:t>13/04/2023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268F6-3DC9-4023-AD5C-DAC90F6EC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A7CD1-FA36-41F5-8528-5A56A5D92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12DF6-1EBE-4497-92BA-F9815BD6D42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45793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CEF012-16FE-415D-9115-8C96FE17B3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43F962-F908-4EF6-9CAD-3FA9358C78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8797B-2BFE-42B5-8CE3-27BA671BB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F7749-7369-4C41-964B-15106BEF1083}" type="datetimeFigureOut">
              <a:rPr lang="en-ID" smtClean="0"/>
              <a:t>13/04/2023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A8655D-85B8-4731-97CB-F6D07574A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F63A22-9BB6-4AB7-B5BB-FFB675637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12DF6-1EBE-4497-92BA-F9815BD6D42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25875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B530E-62C6-487E-9F11-4E48CF76C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3A42C-2568-4491-8CDB-61D7E1F896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DC4B9-779F-48B1-860E-9E3B10A0B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F7749-7369-4C41-964B-15106BEF1083}" type="datetimeFigureOut">
              <a:rPr lang="en-ID" smtClean="0"/>
              <a:t>13/04/2023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58E3D-C596-46B0-B671-7F109D26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7A4DA3-E2A6-417F-8CB1-4FDB73C13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12DF6-1EBE-4497-92BA-F9815BD6D42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17440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B59A6-2728-4057-9522-3B7A6F42E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00CB47-EB35-470B-AF66-8AAEE7CCFB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1B12C-20A3-4E25-996C-097CD4E3F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F7749-7369-4C41-964B-15106BEF1083}" type="datetimeFigureOut">
              <a:rPr lang="en-ID" smtClean="0"/>
              <a:t>13/04/2023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5739FB-9337-46C8-B43E-419230328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CA3F2-5281-47FC-AEA3-EFD50CAF3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12DF6-1EBE-4497-92BA-F9815BD6D42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12081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3DE5E-58A0-4843-816D-AAA406A40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A624DE-024F-4FA2-AB9D-05F7F8F031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C07F1C-F02A-489A-88C2-12FB7D57FE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C58C74-A571-426D-A549-BDFF92B85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F7749-7369-4C41-964B-15106BEF1083}" type="datetimeFigureOut">
              <a:rPr lang="en-ID" smtClean="0"/>
              <a:t>13/04/2023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3B1C4D-81E8-4320-9D41-78718AFDD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21134E-962D-4D57-A5FC-14A1AD6E0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12DF6-1EBE-4497-92BA-F9815BD6D42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97785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72140-9DA6-4322-8860-C5A725C2B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68D8E4-76BE-44D4-931D-27C52BB81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84AEF1-ECEF-4F48-94D8-A2C3872EEE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5FA640-B477-46BC-908E-20C9689F4D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016461-1E33-462B-B687-623FB17367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53D922-E1B7-4D91-8A13-C2F110D16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F7749-7369-4C41-964B-15106BEF1083}" type="datetimeFigureOut">
              <a:rPr lang="en-ID" smtClean="0"/>
              <a:t>13/04/2023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ED3167-E5E3-428D-B961-1E08BEBC0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0FC2C5-E7BC-4EDF-A174-E3DC153BA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12DF6-1EBE-4497-92BA-F9815BD6D42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92730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E5785-96BE-4ADE-989F-A0BCF7FBB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0FCABD-0190-4090-A8A9-B3CF48FD1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F7749-7369-4C41-964B-15106BEF1083}" type="datetimeFigureOut">
              <a:rPr lang="en-ID" smtClean="0"/>
              <a:t>13/04/2023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99C4D8-7396-4C7C-81C3-457600B7E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AA8840-5121-4F54-885E-F1B986AD2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12DF6-1EBE-4497-92BA-F9815BD6D42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43389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9809BA-7911-4C5C-ADEC-18E3F92A4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F7749-7369-4C41-964B-15106BEF1083}" type="datetimeFigureOut">
              <a:rPr lang="en-ID" smtClean="0"/>
              <a:t>13/04/2023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E50D2B-DB69-496F-A855-6F63B8D43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1C3-61B1-4D05-AD8D-F1510A8FA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12DF6-1EBE-4497-92BA-F9815BD6D42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70929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5B38A-B798-4E49-A347-9ABEC3861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32890-0B9B-41B7-AF85-CD552FF2E1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1EBD1F-11B5-4929-9A30-3ADBB35C7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2EFAFE-680F-4816-94EC-BD83F3659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F7749-7369-4C41-964B-15106BEF1083}" type="datetimeFigureOut">
              <a:rPr lang="en-ID" smtClean="0"/>
              <a:t>13/04/2023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99ABBD-DF0F-403F-A22D-22CDBAC5B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BE9623-8D85-4F53-A609-04191231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12DF6-1EBE-4497-92BA-F9815BD6D42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1121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E0D58-F9B8-44CB-A990-3004E9FB1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6B178D-6311-475C-9E9F-A48DBF788A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9038EE-5F1B-4023-98D4-71EFE164D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5B4382-8FAA-43DA-9100-0396B11F1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F7749-7369-4C41-964B-15106BEF1083}" type="datetimeFigureOut">
              <a:rPr lang="en-ID" smtClean="0"/>
              <a:t>13/04/2023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3F9CD-0E50-49DF-B5FF-E18F40E69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E63323-D7B1-4241-AD9D-3677B71DE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12DF6-1EBE-4497-92BA-F9815BD6D42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63910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1A88B4-0858-4DF1-AA96-66D891F89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1656BF-78C7-4210-B0E7-B287CA6FC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E34937-A6F9-4B7E-8EBF-024B08FDBC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5F7749-7369-4C41-964B-15106BEF1083}" type="datetimeFigureOut">
              <a:rPr lang="en-ID" smtClean="0"/>
              <a:t>13/04/2023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2369C0-D082-46F3-9260-67DAA7198E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53403-8304-41BD-AA75-85BB4208D6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12DF6-1EBE-4497-92BA-F9815BD6D42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09141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8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66B7C9F-6EE7-4E78-AD94-B996408CA6E4}"/>
              </a:ext>
            </a:extLst>
          </p:cNvPr>
          <p:cNvSpPr/>
          <p:nvPr/>
        </p:nvSpPr>
        <p:spPr>
          <a:xfrm>
            <a:off x="376989" y="1808747"/>
            <a:ext cx="11438021" cy="3240505"/>
          </a:xfrm>
          <a:prstGeom prst="rect">
            <a:avLst/>
          </a:prstGeom>
          <a:solidFill>
            <a:srgbClr val="FF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983120-3F67-445B-8B69-8E4A7B413A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6987" y="2129996"/>
            <a:ext cx="11438021" cy="1799600"/>
          </a:xfrm>
        </p:spPr>
        <p:txBody>
          <a:bodyPr anchor="ctr"/>
          <a:lstStyle/>
          <a:p>
            <a:r>
              <a:rPr lang="en-US" b="1" dirty="0">
                <a:latin typeface="Bahnschrift SemiBold SemiConden" panose="020B0502040204020203" pitchFamily="34" charset="0"/>
              </a:rPr>
              <a:t>Database Administrator</a:t>
            </a:r>
            <a:endParaRPr lang="en-ID" b="1" dirty="0">
              <a:latin typeface="Bahnschrift SemiBold SemiConden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1F6993-AC28-4F20-97D2-30D5E2FB7B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11112" y="3929596"/>
            <a:ext cx="6769769" cy="843923"/>
          </a:xfrm>
          <a:solidFill>
            <a:schemeClr val="bg1"/>
          </a:solidFill>
          <a:ln>
            <a:noFill/>
          </a:ln>
        </p:spPr>
        <p:txBody>
          <a:bodyPr anchor="ctr">
            <a:normAutofit/>
          </a:bodyPr>
          <a:lstStyle/>
          <a:p>
            <a:r>
              <a:rPr lang="en-US" sz="2800" b="1" dirty="0"/>
              <a:t>Team MBD</a:t>
            </a:r>
            <a:endParaRPr lang="en-ID" sz="2800" b="1" dirty="0"/>
          </a:p>
        </p:txBody>
      </p:sp>
    </p:spTree>
    <p:extLst>
      <p:ext uri="{BB962C8B-B14F-4D97-AF65-F5344CB8AC3E}">
        <p14:creationId xmlns:p14="http://schemas.microsoft.com/office/powerpoint/2010/main" val="3900109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E8AAFA5-E7B7-41A1-9DC0-BF9C54A2CAA4}"/>
              </a:ext>
            </a:extLst>
          </p:cNvPr>
          <p:cNvSpPr/>
          <p:nvPr/>
        </p:nvSpPr>
        <p:spPr>
          <a:xfrm>
            <a:off x="838203" y="1546856"/>
            <a:ext cx="993257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b="1" dirty="0">
                <a:ea typeface="Cambria Math" panose="02040503050406030204" pitchFamily="18" charset="0"/>
              </a:rPr>
              <a:t>A. </a:t>
            </a:r>
            <a:r>
              <a:rPr lang="en-ID" b="1" dirty="0" err="1">
                <a:ea typeface="Cambria Math" panose="02040503050406030204" pitchFamily="18" charset="0"/>
              </a:rPr>
              <a:t>Mengganti</a:t>
            </a:r>
            <a:r>
              <a:rPr lang="en-ID" b="1" dirty="0">
                <a:ea typeface="Cambria Math" panose="02040503050406030204" pitchFamily="18" charset="0"/>
              </a:rPr>
              <a:t> Password </a:t>
            </a:r>
            <a:r>
              <a:rPr lang="en-ID" b="1" dirty="0" err="1">
                <a:ea typeface="Cambria Math" panose="02040503050406030204" pitchFamily="18" charset="0"/>
              </a:rPr>
              <a:t>untuk</a:t>
            </a:r>
            <a:r>
              <a:rPr lang="en-ID" b="1" dirty="0">
                <a:ea typeface="Cambria Math" panose="02040503050406030204" pitchFamily="18" charset="0"/>
              </a:rPr>
              <a:t> User</a:t>
            </a:r>
          </a:p>
          <a:p>
            <a:r>
              <a:rPr lang="en-ID" b="1" dirty="0">
                <a:solidFill>
                  <a:srgbClr val="7030A0"/>
                </a:solidFill>
                <a:ea typeface="Cambria Math" panose="02040503050406030204" pitchFamily="18" charset="0"/>
              </a:rPr>
              <a:t>Syntax: </a:t>
            </a:r>
            <a:r>
              <a:rPr lang="en-ID" b="1" dirty="0">
                <a:ea typeface="Cambria Math" panose="02040503050406030204" pitchFamily="18" charset="0"/>
              </a:rPr>
              <a:t>ALTER USER </a:t>
            </a:r>
            <a:r>
              <a:rPr lang="en-ID" i="1" dirty="0" err="1">
                <a:ea typeface="Cambria Math" panose="02040503050406030204" pitchFamily="18" charset="0"/>
              </a:rPr>
              <a:t>NameofUser</a:t>
            </a:r>
            <a:r>
              <a:rPr lang="en-ID" i="1" dirty="0">
                <a:ea typeface="Cambria Math" panose="02040503050406030204" pitchFamily="18" charset="0"/>
              </a:rPr>
              <a:t> </a:t>
            </a:r>
            <a:r>
              <a:rPr lang="en-ID" b="1" dirty="0">
                <a:ea typeface="Cambria Math" panose="02040503050406030204" pitchFamily="18" charset="0"/>
              </a:rPr>
              <a:t>WITH</a:t>
            </a:r>
            <a:r>
              <a:rPr lang="en-ID" dirty="0">
                <a:ea typeface="Cambria Math" panose="02040503050406030204" pitchFamily="18" charset="0"/>
              </a:rPr>
              <a:t> </a:t>
            </a:r>
            <a:r>
              <a:rPr lang="en-ID" b="1" dirty="0">
                <a:ea typeface="Cambria Math" panose="02040503050406030204" pitchFamily="18" charset="0"/>
              </a:rPr>
              <a:t>PASSWORD </a:t>
            </a:r>
            <a:r>
              <a:rPr lang="en-ID" i="1" dirty="0" err="1">
                <a:ea typeface="Cambria Math" panose="02040503050406030204" pitchFamily="18" charset="0"/>
              </a:rPr>
              <a:t>NameNewPassword</a:t>
            </a:r>
            <a:endParaRPr lang="en-ID" b="1" dirty="0">
              <a:ea typeface="Cambria Math" panose="02040503050406030204" pitchFamily="18" charset="0"/>
            </a:endParaRPr>
          </a:p>
          <a:p>
            <a:endParaRPr lang="en-ID" b="1" dirty="0">
              <a:ea typeface="Cambria Math" panose="02040503050406030204" pitchFamily="18" charset="0"/>
            </a:endParaRPr>
          </a:p>
          <a:p>
            <a:r>
              <a:rPr lang="en-ID" b="1" dirty="0">
                <a:ea typeface="Cambria Math" panose="02040503050406030204" pitchFamily="18" charset="0"/>
              </a:rPr>
              <a:t>B. </a:t>
            </a:r>
            <a:r>
              <a:rPr lang="en-ID" b="1" dirty="0" err="1">
                <a:ea typeface="Cambria Math" panose="02040503050406030204" pitchFamily="18" charset="0"/>
              </a:rPr>
              <a:t>Memberikan</a:t>
            </a:r>
            <a:r>
              <a:rPr lang="en-ID" b="1" dirty="0">
                <a:ea typeface="Cambria Math" panose="02040503050406030204" pitchFamily="18" charset="0"/>
              </a:rPr>
              <a:t> </a:t>
            </a:r>
            <a:r>
              <a:rPr lang="en-ID" b="1" dirty="0" err="1">
                <a:ea typeface="Cambria Math" panose="02040503050406030204" pitchFamily="18" charset="0"/>
              </a:rPr>
              <a:t>akses</a:t>
            </a:r>
            <a:r>
              <a:rPr lang="en-ID" b="1" dirty="0">
                <a:ea typeface="Cambria Math" panose="02040503050406030204" pitchFamily="18" charset="0"/>
              </a:rPr>
              <a:t> </a:t>
            </a:r>
            <a:r>
              <a:rPr lang="en-ID" b="1" dirty="0" err="1">
                <a:ea typeface="Cambria Math" panose="02040503050406030204" pitchFamily="18" charset="0"/>
              </a:rPr>
              <a:t>bagi</a:t>
            </a:r>
            <a:r>
              <a:rPr lang="en-ID" b="1" dirty="0">
                <a:ea typeface="Cambria Math" panose="02040503050406030204" pitchFamily="18" charset="0"/>
              </a:rPr>
              <a:t> Role </a:t>
            </a:r>
            <a:r>
              <a:rPr lang="en-ID" b="1" dirty="0" err="1">
                <a:ea typeface="Cambria Math" panose="02040503050406030204" pitchFamily="18" charset="0"/>
              </a:rPr>
              <a:t>untuk</a:t>
            </a:r>
            <a:r>
              <a:rPr lang="en-ID" b="1" dirty="0">
                <a:ea typeface="Cambria Math" panose="02040503050406030204" pitchFamily="18" charset="0"/>
              </a:rPr>
              <a:t> </a:t>
            </a:r>
            <a:r>
              <a:rPr lang="en-ID" b="1" dirty="0" err="1">
                <a:ea typeface="Cambria Math" panose="02040503050406030204" pitchFamily="18" charset="0"/>
              </a:rPr>
              <a:t>membuat</a:t>
            </a:r>
            <a:r>
              <a:rPr lang="en-ID" b="1" dirty="0">
                <a:ea typeface="Cambria Math" panose="02040503050406030204" pitchFamily="18" charset="0"/>
              </a:rPr>
              <a:t> database</a:t>
            </a:r>
          </a:p>
          <a:p>
            <a:r>
              <a:rPr lang="en-ID" b="1" dirty="0">
                <a:solidFill>
                  <a:srgbClr val="7030A0"/>
                </a:solidFill>
                <a:ea typeface="Cambria Math" panose="02040503050406030204" pitchFamily="18" charset="0"/>
              </a:rPr>
              <a:t>Syntax: </a:t>
            </a:r>
            <a:r>
              <a:rPr lang="en-ID" b="1" dirty="0">
                <a:ea typeface="Cambria Math" panose="02040503050406030204" pitchFamily="18" charset="0"/>
              </a:rPr>
              <a:t>ALTER ROLE </a:t>
            </a:r>
            <a:r>
              <a:rPr lang="en-ID" i="1" dirty="0" err="1">
                <a:ea typeface="Cambria Math" panose="02040503050406030204" pitchFamily="18" charset="0"/>
              </a:rPr>
              <a:t>NameofRole</a:t>
            </a:r>
            <a:r>
              <a:rPr lang="en-ID" i="1" dirty="0">
                <a:ea typeface="Cambria Math" panose="02040503050406030204" pitchFamily="18" charset="0"/>
              </a:rPr>
              <a:t> </a:t>
            </a:r>
            <a:r>
              <a:rPr lang="en-ID" b="1" dirty="0">
                <a:ea typeface="Cambria Math" panose="02040503050406030204" pitchFamily="18" charset="0"/>
              </a:rPr>
              <a:t>CREATEDB</a:t>
            </a:r>
          </a:p>
          <a:p>
            <a:endParaRPr lang="en-ID" b="1" dirty="0">
              <a:solidFill>
                <a:srgbClr val="7030A0"/>
              </a:solidFill>
              <a:ea typeface="Cambria Math" panose="02040503050406030204" pitchFamily="18" charset="0"/>
            </a:endParaRPr>
          </a:p>
          <a:p>
            <a:r>
              <a:rPr lang="en-ID" b="1" dirty="0">
                <a:ea typeface="Cambria Math" panose="02040503050406030204" pitchFamily="18" charset="0"/>
              </a:rPr>
              <a:t>C. </a:t>
            </a:r>
            <a:r>
              <a:rPr lang="en-ID" b="1" dirty="0" err="1">
                <a:ea typeface="Cambria Math" panose="02040503050406030204" pitchFamily="18" charset="0"/>
              </a:rPr>
              <a:t>Menghapus</a:t>
            </a:r>
            <a:r>
              <a:rPr lang="en-ID" b="1" dirty="0">
                <a:ea typeface="Cambria Math" panose="02040503050406030204" pitchFamily="18" charset="0"/>
              </a:rPr>
              <a:t> User</a:t>
            </a:r>
          </a:p>
          <a:p>
            <a:r>
              <a:rPr lang="en-ID" b="1" dirty="0">
                <a:solidFill>
                  <a:srgbClr val="7030A0"/>
                </a:solidFill>
                <a:ea typeface="Cambria Math" panose="02040503050406030204" pitchFamily="18" charset="0"/>
              </a:rPr>
              <a:t>Syntax: </a:t>
            </a:r>
            <a:r>
              <a:rPr lang="en-ID" b="1" dirty="0">
                <a:ea typeface="Cambria Math" panose="02040503050406030204" pitchFamily="18" charset="0"/>
              </a:rPr>
              <a:t>DROP USER / DROP ROLE [IF EXISTS] </a:t>
            </a:r>
            <a:r>
              <a:rPr lang="en-ID" i="1" dirty="0" err="1">
                <a:ea typeface="Cambria Math" panose="02040503050406030204" pitchFamily="18" charset="0"/>
              </a:rPr>
              <a:t>NameofUser</a:t>
            </a:r>
            <a:endParaRPr lang="en-ID" b="1" dirty="0">
              <a:solidFill>
                <a:srgbClr val="7030A0"/>
              </a:solidFill>
              <a:ea typeface="Cambria Math" panose="020405030504060302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5EC399-DEA0-429D-897B-DF815B5B8694}"/>
              </a:ext>
            </a:extLst>
          </p:cNvPr>
          <p:cNvSpPr/>
          <p:nvPr/>
        </p:nvSpPr>
        <p:spPr>
          <a:xfrm>
            <a:off x="1446028" y="288759"/>
            <a:ext cx="9324753" cy="870284"/>
          </a:xfrm>
          <a:prstGeom prst="rect">
            <a:avLst/>
          </a:prstGeom>
          <a:solidFill>
            <a:srgbClr val="FF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Bold" panose="020B0502040204020203" pitchFamily="34" charset="0"/>
              </a:rPr>
              <a:t>ALTER AND DROP</a:t>
            </a:r>
            <a:endParaRPr lang="en-ID" sz="4000" b="1" dirty="0">
              <a:solidFill>
                <a:schemeClr val="tx1">
                  <a:lumMod val="95000"/>
                  <a:lumOff val="5000"/>
                </a:schemeClr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525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83120-3F67-445B-8B69-8E4A7B413A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55495" y="2758949"/>
            <a:ext cx="8325852" cy="1026695"/>
          </a:xfrm>
        </p:spPr>
        <p:txBody>
          <a:bodyPr anchor="ctr">
            <a:normAutofit fontScale="90000"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Bahnschrift SemiBold SemiConden" panose="020B0502040204020203" pitchFamily="34" charset="0"/>
              </a:rPr>
              <a:t>GRANT / REVOKE PRIVILEGE</a:t>
            </a:r>
            <a:endParaRPr lang="en-ID" b="1" dirty="0">
              <a:solidFill>
                <a:schemeClr val="accent6">
                  <a:lumMod val="50000"/>
                </a:schemeClr>
              </a:solidFill>
              <a:latin typeface="Bahnschrift SemiBold SemiConden" panose="020B05020402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E13D15-3953-4BF0-8D8D-F7B531D64FD4}"/>
              </a:ext>
            </a:extLst>
          </p:cNvPr>
          <p:cNvSpPr/>
          <p:nvPr/>
        </p:nvSpPr>
        <p:spPr>
          <a:xfrm>
            <a:off x="834189" y="753979"/>
            <a:ext cx="1860885" cy="5518484"/>
          </a:xfrm>
          <a:prstGeom prst="rect">
            <a:avLst/>
          </a:prstGeom>
          <a:solidFill>
            <a:srgbClr val="FF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9D63EB-1B7B-45E5-9B9C-C21C11D2D84F}"/>
              </a:ext>
            </a:extLst>
          </p:cNvPr>
          <p:cNvSpPr txBox="1"/>
          <p:nvPr/>
        </p:nvSpPr>
        <p:spPr>
          <a:xfrm>
            <a:off x="994610" y="3785644"/>
            <a:ext cx="105877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en-ID" sz="20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31207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4203868-909B-AAF0-9656-DC5A197EEA72}"/>
              </a:ext>
            </a:extLst>
          </p:cNvPr>
          <p:cNvSpPr/>
          <p:nvPr/>
        </p:nvSpPr>
        <p:spPr>
          <a:xfrm>
            <a:off x="3056021" y="288759"/>
            <a:ext cx="6079958" cy="870284"/>
          </a:xfrm>
          <a:prstGeom prst="rect">
            <a:avLst/>
          </a:prstGeom>
          <a:solidFill>
            <a:srgbClr val="FF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Bold" panose="020B0502040204020203" pitchFamily="34" charset="0"/>
              </a:rPr>
              <a:t>PRIVILEGES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535B00-7CF7-CF14-36A2-E4167F0FCBC0}"/>
              </a:ext>
            </a:extLst>
          </p:cNvPr>
          <p:cNvSpPr txBox="1"/>
          <p:nvPr/>
        </p:nvSpPr>
        <p:spPr>
          <a:xfrm>
            <a:off x="1069675" y="1708030"/>
            <a:ext cx="100238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Users with superuser privilege can do any activities in the database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User who creates the table owns the table and he can only see or modify the data other than superusers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Other users who want to view the data in tables owned by others </a:t>
            </a:r>
            <a:r>
              <a:rPr lang="en-US" sz="2000" dirty="0" err="1"/>
              <a:t>neeed</a:t>
            </a:r>
            <a:r>
              <a:rPr lang="en-US" sz="2000" dirty="0"/>
              <a:t> privileges on the table</a:t>
            </a:r>
          </a:p>
        </p:txBody>
      </p:sp>
    </p:spTree>
    <p:extLst>
      <p:ext uri="{BB962C8B-B14F-4D97-AF65-F5344CB8AC3E}">
        <p14:creationId xmlns:p14="http://schemas.microsoft.com/office/powerpoint/2010/main" val="23795666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C6A9796-1BCA-5132-2D35-8BDE570A6037}"/>
              </a:ext>
            </a:extLst>
          </p:cNvPr>
          <p:cNvSpPr/>
          <p:nvPr/>
        </p:nvSpPr>
        <p:spPr>
          <a:xfrm>
            <a:off x="849019" y="1540042"/>
            <a:ext cx="1855680" cy="177104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203868-909B-AAF0-9656-DC5A197EEA72}"/>
              </a:ext>
            </a:extLst>
          </p:cNvPr>
          <p:cNvSpPr/>
          <p:nvPr/>
        </p:nvSpPr>
        <p:spPr>
          <a:xfrm>
            <a:off x="935648" y="447667"/>
            <a:ext cx="10023895" cy="870284"/>
          </a:xfrm>
          <a:prstGeom prst="rect">
            <a:avLst/>
          </a:prstGeom>
          <a:solidFill>
            <a:srgbClr val="FF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Bold" panose="020B0502040204020203" pitchFamily="34" charset="0"/>
              </a:rPr>
              <a:t>PRIVILEGES ASSIGNED TO USERS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535B00-7CF7-CF14-36A2-E4167F0FCBC0}"/>
              </a:ext>
            </a:extLst>
          </p:cNvPr>
          <p:cNvSpPr txBox="1"/>
          <p:nvPr/>
        </p:nvSpPr>
        <p:spPr>
          <a:xfrm>
            <a:off x="849019" y="3477262"/>
            <a:ext cx="717844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AC00AC"/>
                </a:solidFill>
              </a:rPr>
              <a:t>Syntax : </a:t>
            </a:r>
            <a:r>
              <a:rPr lang="en-US" sz="2000" b="1" dirty="0"/>
              <a:t>GRANT </a:t>
            </a:r>
            <a:r>
              <a:rPr lang="en-US" sz="2000" i="1" dirty="0">
                <a:ea typeface="Cambria Math" panose="02040503050406030204" pitchFamily="18" charset="0"/>
              </a:rPr>
              <a:t>privilege</a:t>
            </a:r>
            <a:r>
              <a:rPr lang="en-US" sz="2000" b="1" dirty="0"/>
              <a:t> ON </a:t>
            </a:r>
            <a:r>
              <a:rPr lang="en-US" sz="2000" i="1" dirty="0" err="1"/>
              <a:t>NameofTable</a:t>
            </a:r>
            <a:r>
              <a:rPr lang="en-US" sz="2000" i="1" dirty="0"/>
              <a:t> </a:t>
            </a:r>
            <a:r>
              <a:rPr lang="en-US" sz="2000" b="1" dirty="0"/>
              <a:t>to</a:t>
            </a:r>
            <a:r>
              <a:rPr lang="en-US" sz="2000" dirty="0"/>
              <a:t> </a:t>
            </a:r>
            <a:r>
              <a:rPr lang="en-US" sz="2000" i="1" dirty="0" err="1"/>
              <a:t>NameofUser</a:t>
            </a:r>
            <a:endParaRPr lang="en-US" sz="2000" i="1" dirty="0"/>
          </a:p>
          <a:p>
            <a:r>
              <a:rPr lang="en-US" b="1" dirty="0"/>
              <a:t>GRANT </a:t>
            </a:r>
            <a:r>
              <a:rPr lang="en-US" dirty="0"/>
              <a:t>Select</a:t>
            </a:r>
            <a:r>
              <a:rPr lang="en-US" b="1" dirty="0"/>
              <a:t> ON </a:t>
            </a:r>
            <a:r>
              <a:rPr lang="en-US" dirty="0"/>
              <a:t>Table1</a:t>
            </a:r>
            <a:r>
              <a:rPr lang="en-US" i="1" dirty="0"/>
              <a:t> </a:t>
            </a:r>
            <a:r>
              <a:rPr lang="en-US" b="1" dirty="0"/>
              <a:t>to</a:t>
            </a:r>
            <a:r>
              <a:rPr lang="en-US" dirty="0"/>
              <a:t> User1;</a:t>
            </a:r>
          </a:p>
          <a:p>
            <a:r>
              <a:rPr lang="en-US" b="1" dirty="0"/>
              <a:t>GRANT </a:t>
            </a:r>
            <a:r>
              <a:rPr lang="en-US" dirty="0"/>
              <a:t>Select </a:t>
            </a:r>
            <a:r>
              <a:rPr lang="en-US" b="1" dirty="0"/>
              <a:t>ON </a:t>
            </a:r>
            <a:r>
              <a:rPr lang="en-US" dirty="0"/>
              <a:t>Table1</a:t>
            </a:r>
            <a:r>
              <a:rPr lang="en-US" i="1" dirty="0"/>
              <a:t> </a:t>
            </a:r>
            <a:r>
              <a:rPr lang="en-US" b="1" dirty="0"/>
              <a:t>to</a:t>
            </a:r>
            <a:r>
              <a:rPr lang="en-US" dirty="0"/>
              <a:t> User2;</a:t>
            </a:r>
          </a:p>
          <a:p>
            <a:r>
              <a:rPr lang="en-US" b="1" dirty="0"/>
              <a:t>GRANT </a:t>
            </a:r>
            <a:r>
              <a:rPr lang="en-US" dirty="0"/>
              <a:t>Select, Insert </a:t>
            </a:r>
            <a:r>
              <a:rPr lang="en-US" b="1" dirty="0"/>
              <a:t>ON </a:t>
            </a:r>
            <a:r>
              <a:rPr lang="en-US" dirty="0"/>
              <a:t>Table2</a:t>
            </a:r>
            <a:r>
              <a:rPr lang="en-US" i="1" dirty="0"/>
              <a:t> </a:t>
            </a:r>
            <a:r>
              <a:rPr lang="en-US" b="1" dirty="0"/>
              <a:t>to</a:t>
            </a:r>
            <a:r>
              <a:rPr lang="en-US" dirty="0"/>
              <a:t> User1;</a:t>
            </a:r>
          </a:p>
          <a:p>
            <a:r>
              <a:rPr lang="en-US" b="1" dirty="0"/>
              <a:t>GRANT </a:t>
            </a:r>
            <a:r>
              <a:rPr lang="en-US" dirty="0"/>
              <a:t>Select, Insert</a:t>
            </a:r>
            <a:r>
              <a:rPr lang="en-US" b="1" dirty="0"/>
              <a:t> ON </a:t>
            </a:r>
            <a:r>
              <a:rPr lang="en-US" dirty="0"/>
              <a:t>Table2</a:t>
            </a:r>
            <a:r>
              <a:rPr lang="en-US" i="1" dirty="0"/>
              <a:t> </a:t>
            </a:r>
            <a:r>
              <a:rPr lang="en-US" b="1" dirty="0"/>
              <a:t>to</a:t>
            </a:r>
            <a:r>
              <a:rPr lang="en-US" dirty="0"/>
              <a:t> User2;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717C763-6D9C-71B7-FBFE-61F606DB95E7}"/>
              </a:ext>
            </a:extLst>
          </p:cNvPr>
          <p:cNvSpPr/>
          <p:nvPr/>
        </p:nvSpPr>
        <p:spPr>
          <a:xfrm>
            <a:off x="1058779" y="2091224"/>
            <a:ext cx="1424539" cy="411344"/>
          </a:xfrm>
          <a:prstGeom prst="roundRect">
            <a:avLst/>
          </a:prstGeom>
          <a:solidFill>
            <a:srgbClr val="FADB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Table1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72D0421-E3B7-9994-1065-E76DAC99495B}"/>
              </a:ext>
            </a:extLst>
          </p:cNvPr>
          <p:cNvSpPr/>
          <p:nvPr/>
        </p:nvSpPr>
        <p:spPr>
          <a:xfrm>
            <a:off x="1058776" y="2599094"/>
            <a:ext cx="1424539" cy="411344"/>
          </a:xfrm>
          <a:prstGeom prst="roundRect">
            <a:avLst/>
          </a:prstGeom>
          <a:solidFill>
            <a:srgbClr val="FADB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Table2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4EE29C-7EBD-655A-CCCB-DA7EA92A9D7B}"/>
              </a:ext>
            </a:extLst>
          </p:cNvPr>
          <p:cNvSpPr txBox="1"/>
          <p:nvPr/>
        </p:nvSpPr>
        <p:spPr>
          <a:xfrm>
            <a:off x="794082" y="1555721"/>
            <a:ext cx="1953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Privileges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3764ED8-E791-FEE9-1E48-3FEF29607BF6}"/>
              </a:ext>
            </a:extLst>
          </p:cNvPr>
          <p:cNvSpPr/>
          <p:nvPr/>
        </p:nvSpPr>
        <p:spPr>
          <a:xfrm>
            <a:off x="6892080" y="1540042"/>
            <a:ext cx="1855680" cy="177104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768FAAC-53DF-A2EA-E6F5-7C980AFDD7E5}"/>
              </a:ext>
            </a:extLst>
          </p:cNvPr>
          <p:cNvSpPr/>
          <p:nvPr/>
        </p:nvSpPr>
        <p:spPr>
          <a:xfrm>
            <a:off x="7101840" y="2091224"/>
            <a:ext cx="1424539" cy="411344"/>
          </a:xfrm>
          <a:prstGeom prst="roundRect">
            <a:avLst/>
          </a:prstGeom>
          <a:solidFill>
            <a:srgbClr val="FADB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User1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B042142-8501-01EF-7C09-641D3A6ED79B}"/>
              </a:ext>
            </a:extLst>
          </p:cNvPr>
          <p:cNvSpPr/>
          <p:nvPr/>
        </p:nvSpPr>
        <p:spPr>
          <a:xfrm>
            <a:off x="7101837" y="2599094"/>
            <a:ext cx="1424539" cy="411344"/>
          </a:xfrm>
          <a:prstGeom prst="roundRect">
            <a:avLst/>
          </a:prstGeom>
          <a:solidFill>
            <a:srgbClr val="FADB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User2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311114-DF05-E477-444A-35444E232BFE}"/>
              </a:ext>
            </a:extLst>
          </p:cNvPr>
          <p:cNvSpPr txBox="1"/>
          <p:nvPr/>
        </p:nvSpPr>
        <p:spPr>
          <a:xfrm>
            <a:off x="6837143" y="1555721"/>
            <a:ext cx="1953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Users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77E272-3E37-3161-5266-CC36874EF838}"/>
              </a:ext>
            </a:extLst>
          </p:cNvPr>
          <p:cNvCxnSpPr>
            <a:stCxn id="4" idx="3"/>
            <a:endCxn id="12" idx="1"/>
          </p:cNvCxnSpPr>
          <p:nvPr/>
        </p:nvCxnSpPr>
        <p:spPr>
          <a:xfrm>
            <a:off x="2483318" y="2296896"/>
            <a:ext cx="4618522" cy="0"/>
          </a:xfrm>
          <a:prstGeom prst="straightConnector1">
            <a:avLst/>
          </a:prstGeom>
          <a:ln w="38100">
            <a:solidFill>
              <a:srgbClr val="AC00A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454BD6F-EA69-FF63-3DF2-8263303B55A5}"/>
              </a:ext>
            </a:extLst>
          </p:cNvPr>
          <p:cNvCxnSpPr>
            <a:cxnSpLocks/>
            <a:stCxn id="4" idx="3"/>
            <a:endCxn id="13" idx="1"/>
          </p:cNvCxnSpPr>
          <p:nvPr/>
        </p:nvCxnSpPr>
        <p:spPr>
          <a:xfrm>
            <a:off x="2483318" y="2296896"/>
            <a:ext cx="4618519" cy="507870"/>
          </a:xfrm>
          <a:prstGeom prst="straightConnector1">
            <a:avLst/>
          </a:prstGeom>
          <a:ln w="38100">
            <a:solidFill>
              <a:srgbClr val="AC00A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98E9064-5BA1-AE4E-7362-3CF2D7C70276}"/>
              </a:ext>
            </a:extLst>
          </p:cNvPr>
          <p:cNvCxnSpPr>
            <a:cxnSpLocks/>
            <a:stCxn id="6" idx="3"/>
            <a:endCxn id="13" idx="1"/>
          </p:cNvCxnSpPr>
          <p:nvPr/>
        </p:nvCxnSpPr>
        <p:spPr>
          <a:xfrm>
            <a:off x="2483315" y="2804766"/>
            <a:ext cx="4618522" cy="0"/>
          </a:xfrm>
          <a:prstGeom prst="straightConnector1">
            <a:avLst/>
          </a:prstGeom>
          <a:ln w="38100">
            <a:solidFill>
              <a:srgbClr val="AC00A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955ABD1-B274-B454-5421-5FA2C0A27785}"/>
              </a:ext>
            </a:extLst>
          </p:cNvPr>
          <p:cNvCxnSpPr>
            <a:cxnSpLocks/>
            <a:stCxn id="6" idx="3"/>
            <a:endCxn id="12" idx="1"/>
          </p:cNvCxnSpPr>
          <p:nvPr/>
        </p:nvCxnSpPr>
        <p:spPr>
          <a:xfrm flipV="1">
            <a:off x="2483315" y="2296896"/>
            <a:ext cx="4618525" cy="507870"/>
          </a:xfrm>
          <a:prstGeom prst="straightConnector1">
            <a:avLst/>
          </a:prstGeom>
          <a:ln w="38100">
            <a:solidFill>
              <a:srgbClr val="AC00A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6868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C6A9796-1BCA-5132-2D35-8BDE570A6037}"/>
              </a:ext>
            </a:extLst>
          </p:cNvPr>
          <p:cNvSpPr/>
          <p:nvPr/>
        </p:nvSpPr>
        <p:spPr>
          <a:xfrm>
            <a:off x="839394" y="1347536"/>
            <a:ext cx="1855680" cy="183842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203868-909B-AAF0-9656-DC5A197EEA72}"/>
              </a:ext>
            </a:extLst>
          </p:cNvPr>
          <p:cNvSpPr/>
          <p:nvPr/>
        </p:nvSpPr>
        <p:spPr>
          <a:xfrm>
            <a:off x="926023" y="255161"/>
            <a:ext cx="10023895" cy="870284"/>
          </a:xfrm>
          <a:prstGeom prst="rect">
            <a:avLst/>
          </a:prstGeom>
          <a:solidFill>
            <a:srgbClr val="FF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37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Bold" panose="020B0502040204020203" pitchFamily="34" charset="0"/>
              </a:rPr>
              <a:t>PRIVILEGES ASSIGNED VIA ROLES TO USERS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717C763-6D9C-71B7-FBFE-61F606DB95E7}"/>
              </a:ext>
            </a:extLst>
          </p:cNvPr>
          <p:cNvSpPr/>
          <p:nvPr/>
        </p:nvSpPr>
        <p:spPr>
          <a:xfrm>
            <a:off x="1049154" y="1898718"/>
            <a:ext cx="1424539" cy="411344"/>
          </a:xfrm>
          <a:prstGeom prst="roundRect">
            <a:avLst/>
          </a:prstGeom>
          <a:solidFill>
            <a:srgbClr val="FADB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Table1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72D0421-E3B7-9994-1065-E76DAC99495B}"/>
              </a:ext>
            </a:extLst>
          </p:cNvPr>
          <p:cNvSpPr/>
          <p:nvPr/>
        </p:nvSpPr>
        <p:spPr>
          <a:xfrm>
            <a:off x="1049151" y="2406588"/>
            <a:ext cx="1424539" cy="411344"/>
          </a:xfrm>
          <a:prstGeom prst="roundRect">
            <a:avLst/>
          </a:prstGeom>
          <a:solidFill>
            <a:srgbClr val="FADB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Table2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4EE29C-7EBD-655A-CCCB-DA7EA92A9D7B}"/>
              </a:ext>
            </a:extLst>
          </p:cNvPr>
          <p:cNvSpPr txBox="1"/>
          <p:nvPr/>
        </p:nvSpPr>
        <p:spPr>
          <a:xfrm>
            <a:off x="784457" y="1363215"/>
            <a:ext cx="1953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Privileges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3764ED8-E791-FEE9-1E48-3FEF29607BF6}"/>
              </a:ext>
            </a:extLst>
          </p:cNvPr>
          <p:cNvSpPr/>
          <p:nvPr/>
        </p:nvSpPr>
        <p:spPr>
          <a:xfrm>
            <a:off x="6882455" y="1347536"/>
            <a:ext cx="1855680" cy="183842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768FAAC-53DF-A2EA-E6F5-7C980AFDD7E5}"/>
              </a:ext>
            </a:extLst>
          </p:cNvPr>
          <p:cNvSpPr/>
          <p:nvPr/>
        </p:nvSpPr>
        <p:spPr>
          <a:xfrm>
            <a:off x="7092215" y="1898718"/>
            <a:ext cx="1424539" cy="411344"/>
          </a:xfrm>
          <a:prstGeom prst="roundRect">
            <a:avLst/>
          </a:prstGeom>
          <a:solidFill>
            <a:srgbClr val="FADB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User1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B042142-8501-01EF-7C09-641D3A6ED79B}"/>
              </a:ext>
            </a:extLst>
          </p:cNvPr>
          <p:cNvSpPr/>
          <p:nvPr/>
        </p:nvSpPr>
        <p:spPr>
          <a:xfrm>
            <a:off x="7092212" y="2406588"/>
            <a:ext cx="1424539" cy="411344"/>
          </a:xfrm>
          <a:prstGeom prst="roundRect">
            <a:avLst/>
          </a:prstGeom>
          <a:solidFill>
            <a:srgbClr val="FADB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User2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311114-DF05-E477-444A-35444E232BFE}"/>
              </a:ext>
            </a:extLst>
          </p:cNvPr>
          <p:cNvSpPr txBox="1"/>
          <p:nvPr/>
        </p:nvSpPr>
        <p:spPr>
          <a:xfrm>
            <a:off x="6827518" y="1363215"/>
            <a:ext cx="1953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Users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E0B04C2-1FBF-0E43-A631-42DB7B86D44C}"/>
              </a:ext>
            </a:extLst>
          </p:cNvPr>
          <p:cNvSpPr/>
          <p:nvPr/>
        </p:nvSpPr>
        <p:spPr>
          <a:xfrm>
            <a:off x="4049026" y="2200916"/>
            <a:ext cx="1424539" cy="411344"/>
          </a:xfrm>
          <a:prstGeom prst="roundRect">
            <a:avLst/>
          </a:prstGeom>
          <a:solidFill>
            <a:srgbClr val="FADB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Role1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EAA31A3-7842-13DF-63A7-9B7D2C3459A2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2338939" y="2104390"/>
            <a:ext cx="1710087" cy="302198"/>
          </a:xfrm>
          <a:prstGeom prst="straightConnector1">
            <a:avLst/>
          </a:prstGeom>
          <a:ln w="38100">
            <a:solidFill>
              <a:srgbClr val="AC00A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1AB47CC-ED5A-F528-1B12-35B9D542C689}"/>
              </a:ext>
            </a:extLst>
          </p:cNvPr>
          <p:cNvCxnSpPr>
            <a:cxnSpLocks/>
            <a:stCxn id="6" idx="3"/>
            <a:endCxn id="3" idx="1"/>
          </p:cNvCxnSpPr>
          <p:nvPr/>
        </p:nvCxnSpPr>
        <p:spPr>
          <a:xfrm flipV="1">
            <a:off x="2473690" y="2406588"/>
            <a:ext cx="1575336" cy="205672"/>
          </a:xfrm>
          <a:prstGeom prst="straightConnector1">
            <a:avLst/>
          </a:prstGeom>
          <a:ln w="38100">
            <a:solidFill>
              <a:srgbClr val="AC00A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E582831-E472-4C53-8547-9D3DD78E7A98}"/>
              </a:ext>
            </a:extLst>
          </p:cNvPr>
          <p:cNvCxnSpPr>
            <a:cxnSpLocks/>
            <a:stCxn id="3" idx="3"/>
            <a:endCxn id="12" idx="1"/>
          </p:cNvCxnSpPr>
          <p:nvPr/>
        </p:nvCxnSpPr>
        <p:spPr>
          <a:xfrm flipV="1">
            <a:off x="5473565" y="2104390"/>
            <a:ext cx="1618650" cy="302198"/>
          </a:xfrm>
          <a:prstGeom prst="straightConnector1">
            <a:avLst/>
          </a:prstGeom>
          <a:ln w="38100">
            <a:solidFill>
              <a:srgbClr val="AC00A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E5A97C1-2464-6DE1-F155-1A8F6DF4747A}"/>
              </a:ext>
            </a:extLst>
          </p:cNvPr>
          <p:cNvCxnSpPr>
            <a:cxnSpLocks/>
            <a:stCxn id="3" idx="3"/>
            <a:endCxn id="13" idx="1"/>
          </p:cNvCxnSpPr>
          <p:nvPr/>
        </p:nvCxnSpPr>
        <p:spPr>
          <a:xfrm>
            <a:off x="5473565" y="2406588"/>
            <a:ext cx="1618647" cy="205672"/>
          </a:xfrm>
          <a:prstGeom prst="straightConnector1">
            <a:avLst/>
          </a:prstGeom>
          <a:ln w="38100">
            <a:solidFill>
              <a:srgbClr val="AC00A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4E39970A-8854-DDD9-1155-8A5DB89A5C8C}"/>
              </a:ext>
            </a:extLst>
          </p:cNvPr>
          <p:cNvSpPr txBox="1"/>
          <p:nvPr/>
        </p:nvSpPr>
        <p:spPr>
          <a:xfrm>
            <a:off x="926022" y="3435616"/>
            <a:ext cx="71390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AC00AC"/>
                </a:solidFill>
              </a:rPr>
              <a:t>Syntax : </a:t>
            </a:r>
            <a:r>
              <a:rPr lang="en-US" sz="2000" b="1" dirty="0"/>
              <a:t>GRANT </a:t>
            </a:r>
            <a:r>
              <a:rPr lang="en-US" sz="2000" i="1" dirty="0">
                <a:ea typeface="Cambria Math" panose="02040503050406030204" pitchFamily="18" charset="0"/>
              </a:rPr>
              <a:t>privilege </a:t>
            </a:r>
            <a:r>
              <a:rPr lang="en-US" sz="2000" b="1" dirty="0"/>
              <a:t>on</a:t>
            </a:r>
            <a:r>
              <a:rPr lang="en-US" sz="2000" dirty="0"/>
              <a:t> </a:t>
            </a:r>
            <a:r>
              <a:rPr lang="en-US" sz="2000" i="1" dirty="0" err="1"/>
              <a:t>NameofTable</a:t>
            </a:r>
            <a:r>
              <a:rPr lang="en-US" sz="2000" i="1" dirty="0"/>
              <a:t> </a:t>
            </a:r>
            <a:r>
              <a:rPr lang="en-US" sz="2000" b="1" dirty="0"/>
              <a:t>to</a:t>
            </a:r>
            <a:r>
              <a:rPr lang="en-US" sz="2000" b="1" i="1" dirty="0"/>
              <a:t> </a:t>
            </a:r>
            <a:r>
              <a:rPr lang="en-US" sz="2000" i="1" dirty="0" err="1"/>
              <a:t>NameofRole</a:t>
            </a:r>
            <a:endParaRPr lang="en-US" sz="2000" i="1" dirty="0"/>
          </a:p>
          <a:p>
            <a:r>
              <a:rPr lang="en-US" sz="1800" b="1" dirty="0"/>
              <a:t>GRANT </a:t>
            </a:r>
            <a:r>
              <a:rPr lang="en-US" sz="1800" dirty="0"/>
              <a:t>Select</a:t>
            </a:r>
            <a:r>
              <a:rPr lang="en-US" sz="1800" i="1" dirty="0"/>
              <a:t> </a:t>
            </a:r>
            <a:r>
              <a:rPr lang="en-US" sz="1800" b="1" dirty="0"/>
              <a:t>on</a:t>
            </a:r>
            <a:r>
              <a:rPr lang="en-US" sz="1800" dirty="0"/>
              <a:t> Table1</a:t>
            </a:r>
            <a:r>
              <a:rPr lang="en-US" sz="1800" i="1" dirty="0"/>
              <a:t> </a:t>
            </a:r>
            <a:r>
              <a:rPr lang="en-US" sz="1800" b="1" dirty="0"/>
              <a:t>to</a:t>
            </a:r>
            <a:r>
              <a:rPr lang="en-US" sz="1800" b="1" i="1" dirty="0"/>
              <a:t> </a:t>
            </a:r>
            <a:r>
              <a:rPr lang="en-US" sz="1800" dirty="0"/>
              <a:t>Role1;</a:t>
            </a:r>
          </a:p>
          <a:p>
            <a:r>
              <a:rPr lang="en-US" sz="1800" b="1" dirty="0"/>
              <a:t>GRANT </a:t>
            </a:r>
            <a:r>
              <a:rPr lang="en-US" dirty="0"/>
              <a:t>Select, Insert </a:t>
            </a:r>
            <a:r>
              <a:rPr lang="en-US" sz="1800" b="1" dirty="0"/>
              <a:t>on</a:t>
            </a:r>
            <a:r>
              <a:rPr lang="en-US" sz="1800" dirty="0"/>
              <a:t> Table2</a:t>
            </a:r>
            <a:r>
              <a:rPr lang="en-US" sz="1800" i="1" dirty="0"/>
              <a:t> </a:t>
            </a:r>
            <a:r>
              <a:rPr lang="en-US" sz="1800" b="1" dirty="0"/>
              <a:t>to </a:t>
            </a:r>
            <a:r>
              <a:rPr lang="en-US" sz="1800" dirty="0"/>
              <a:t>Role1;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EDDD46C-0FEB-0B97-DC20-CD7E3C398595}"/>
              </a:ext>
            </a:extLst>
          </p:cNvPr>
          <p:cNvSpPr txBox="1"/>
          <p:nvPr/>
        </p:nvSpPr>
        <p:spPr>
          <a:xfrm>
            <a:off x="926023" y="4540678"/>
            <a:ext cx="71390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AC00AC"/>
                </a:solidFill>
              </a:rPr>
              <a:t>Syntax : </a:t>
            </a:r>
            <a:r>
              <a:rPr lang="en-US" sz="2000" b="1" dirty="0"/>
              <a:t>GRANT </a:t>
            </a:r>
            <a:r>
              <a:rPr lang="en-US" sz="2000" i="1" dirty="0" err="1"/>
              <a:t>NameofRole</a:t>
            </a:r>
            <a:r>
              <a:rPr lang="en-US" sz="2000" i="1" dirty="0"/>
              <a:t> </a:t>
            </a:r>
            <a:r>
              <a:rPr lang="en-US" sz="2000" b="1" dirty="0"/>
              <a:t>to</a:t>
            </a:r>
            <a:r>
              <a:rPr lang="en-US" sz="2000" b="1" i="1" dirty="0"/>
              <a:t> </a:t>
            </a:r>
            <a:r>
              <a:rPr lang="en-US" sz="2000" i="1" dirty="0" err="1"/>
              <a:t>NameofUser</a:t>
            </a:r>
            <a:endParaRPr lang="en-US" sz="2000" i="1" dirty="0"/>
          </a:p>
          <a:p>
            <a:r>
              <a:rPr lang="en-US" sz="1800" b="1" dirty="0"/>
              <a:t>GRANT </a:t>
            </a:r>
            <a:r>
              <a:rPr lang="en-US" dirty="0"/>
              <a:t>Role1</a:t>
            </a:r>
            <a:r>
              <a:rPr lang="en-US" sz="1800" i="1" dirty="0"/>
              <a:t> </a:t>
            </a:r>
            <a:r>
              <a:rPr lang="en-US" b="1" dirty="0"/>
              <a:t>to </a:t>
            </a:r>
            <a:r>
              <a:rPr lang="en-US" dirty="0"/>
              <a:t>User1;</a:t>
            </a:r>
            <a:endParaRPr lang="en-US" sz="1800" dirty="0"/>
          </a:p>
          <a:p>
            <a:r>
              <a:rPr lang="en-US" sz="1800" b="1" dirty="0"/>
              <a:t>GRANT </a:t>
            </a:r>
            <a:r>
              <a:rPr lang="en-US" dirty="0"/>
              <a:t>Role1</a:t>
            </a:r>
            <a:r>
              <a:rPr lang="en-US" sz="1800" i="1" dirty="0"/>
              <a:t> </a:t>
            </a:r>
            <a:r>
              <a:rPr lang="en-US" b="1" dirty="0"/>
              <a:t>to </a:t>
            </a:r>
            <a:r>
              <a:rPr lang="en-US" dirty="0"/>
              <a:t>User2;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052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5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F6998-0924-4C3B-884B-18E605DEC0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8833" y="145348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i="1" dirty="0"/>
              <a:t>Grant / Revoke Privileges: </a:t>
            </a:r>
            <a:r>
              <a:rPr lang="en-US" sz="2000" i="1" dirty="0" err="1"/>
              <a:t>pemberian</a:t>
            </a:r>
            <a:r>
              <a:rPr lang="en-US" sz="2000" i="1" dirty="0"/>
              <a:t> / </a:t>
            </a:r>
            <a:r>
              <a:rPr lang="en-US" sz="2000" i="1" dirty="0" err="1"/>
              <a:t>pencabutan</a:t>
            </a:r>
            <a:r>
              <a:rPr lang="en-US" sz="2000" i="1" dirty="0"/>
              <a:t> </a:t>
            </a:r>
            <a:r>
              <a:rPr lang="en-US" sz="2000" i="1" dirty="0" err="1"/>
              <a:t>hak</a:t>
            </a:r>
            <a:r>
              <a:rPr lang="en-US" sz="2000" i="1" dirty="0"/>
              <a:t> </a:t>
            </a:r>
            <a:r>
              <a:rPr lang="en-US" sz="2000" i="1" dirty="0" err="1"/>
              <a:t>atas</a:t>
            </a:r>
            <a:r>
              <a:rPr lang="en-US" sz="2000" i="1" dirty="0"/>
              <a:t> </a:t>
            </a:r>
            <a:r>
              <a:rPr lang="en-US" sz="2000" i="1" dirty="0" err="1"/>
              <a:t>objek</a:t>
            </a:r>
            <a:r>
              <a:rPr lang="en-US" sz="2000" i="1" dirty="0"/>
              <a:t> database di </a:t>
            </a:r>
            <a:r>
              <a:rPr lang="en-US" sz="2000" i="1" dirty="0" err="1"/>
              <a:t>tabel</a:t>
            </a:r>
            <a:endParaRPr lang="en-US" sz="2000" i="1" dirty="0"/>
          </a:p>
          <a:p>
            <a:pPr marL="0" indent="0">
              <a:buNone/>
            </a:pPr>
            <a:endParaRPr lang="en-US" sz="2000" b="1" i="1" dirty="0"/>
          </a:p>
          <a:p>
            <a:pPr marL="0" indent="0">
              <a:buNone/>
            </a:pPr>
            <a:r>
              <a:rPr lang="en-ID" sz="1800" b="1" dirty="0">
                <a:ea typeface="Cambria Math" panose="02040503050406030204" pitchFamily="18" charset="0"/>
              </a:rPr>
              <a:t>A. Grant Privileges </a:t>
            </a:r>
            <a:r>
              <a:rPr lang="en-ID" sz="1800" b="1" dirty="0" err="1">
                <a:ea typeface="Cambria Math" panose="02040503050406030204" pitchFamily="18" charset="0"/>
              </a:rPr>
              <a:t>terhadap</a:t>
            </a:r>
            <a:r>
              <a:rPr lang="en-ID" sz="1800" b="1" dirty="0">
                <a:ea typeface="Cambria Math" panose="02040503050406030204" pitchFamily="18" charset="0"/>
              </a:rPr>
              <a:t> </a:t>
            </a:r>
            <a:r>
              <a:rPr lang="en-ID" sz="1800" b="1" dirty="0" err="1">
                <a:ea typeface="Cambria Math" panose="02040503050406030204" pitchFamily="18" charset="0"/>
              </a:rPr>
              <a:t>Tabel</a:t>
            </a:r>
            <a:endParaRPr lang="en-US" sz="1800" b="1" dirty="0">
              <a:solidFill>
                <a:srgbClr val="7030A0"/>
              </a:solidFill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7030A0"/>
                </a:solidFill>
                <a:ea typeface="Cambria Math" panose="02040503050406030204" pitchFamily="18" charset="0"/>
              </a:rPr>
              <a:t>GRANT </a:t>
            </a:r>
            <a:r>
              <a:rPr lang="en-US" sz="1800" dirty="0">
                <a:ea typeface="Cambria Math" panose="02040503050406030204" pitchFamily="18" charset="0"/>
              </a:rPr>
              <a:t>privilege </a:t>
            </a:r>
            <a:r>
              <a:rPr lang="en-US" sz="1800" b="1" dirty="0">
                <a:solidFill>
                  <a:srgbClr val="7030A0"/>
                </a:solidFill>
                <a:ea typeface="Cambria Math" panose="02040503050406030204" pitchFamily="18" charset="0"/>
              </a:rPr>
              <a:t>ON </a:t>
            </a:r>
            <a:r>
              <a:rPr lang="en-US" sz="1800" dirty="0" err="1">
                <a:ea typeface="Cambria Math" panose="02040503050406030204" pitchFamily="18" charset="0"/>
              </a:rPr>
              <a:t>table_name</a:t>
            </a:r>
            <a:r>
              <a:rPr lang="en-US" sz="1800" dirty="0">
                <a:ea typeface="Cambria Math" panose="02040503050406030204" pitchFamily="18" charset="0"/>
              </a:rPr>
              <a:t> </a:t>
            </a:r>
            <a:r>
              <a:rPr lang="en-US" sz="1800" b="1" dirty="0">
                <a:solidFill>
                  <a:srgbClr val="7030A0"/>
                </a:solidFill>
                <a:ea typeface="Cambria Math" panose="02040503050406030204" pitchFamily="18" charset="0"/>
              </a:rPr>
              <a:t>TO</a:t>
            </a:r>
            <a:r>
              <a:rPr lang="en-US" sz="1800" b="1" dirty="0">
                <a:ea typeface="Cambria Math" panose="02040503050406030204" pitchFamily="18" charset="0"/>
              </a:rPr>
              <a:t> </a:t>
            </a:r>
            <a:r>
              <a:rPr lang="en-US" sz="1800" dirty="0" err="1">
                <a:ea typeface="Cambria Math" panose="02040503050406030204" pitchFamily="18" charset="0"/>
              </a:rPr>
              <a:t>user_name</a:t>
            </a:r>
            <a:endParaRPr lang="en-US" sz="1800" b="1" dirty="0">
              <a:solidFill>
                <a:srgbClr val="7030A0"/>
              </a:solidFill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ID" sz="1800" b="1" dirty="0">
                <a:ea typeface="Cambria Math" panose="02040503050406030204" pitchFamily="18" charset="0"/>
              </a:rPr>
              <a:t>B. Revoke Privileges </a:t>
            </a:r>
            <a:r>
              <a:rPr lang="en-ID" sz="1800" b="1" dirty="0" err="1">
                <a:ea typeface="Cambria Math" panose="02040503050406030204" pitchFamily="18" charset="0"/>
              </a:rPr>
              <a:t>terhadap</a:t>
            </a:r>
            <a:r>
              <a:rPr lang="en-ID" sz="1800" b="1" dirty="0">
                <a:ea typeface="Cambria Math" panose="02040503050406030204" pitchFamily="18" charset="0"/>
              </a:rPr>
              <a:t> </a:t>
            </a:r>
            <a:r>
              <a:rPr lang="en-ID" sz="1800" b="1" dirty="0" err="1">
                <a:ea typeface="Cambria Math" panose="02040503050406030204" pitchFamily="18" charset="0"/>
              </a:rPr>
              <a:t>Tabel</a:t>
            </a:r>
            <a:endParaRPr lang="en-US" sz="1800" b="1" dirty="0">
              <a:solidFill>
                <a:srgbClr val="7030A0"/>
              </a:solidFill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7030A0"/>
                </a:solidFill>
                <a:ea typeface="Cambria Math" panose="02040503050406030204" pitchFamily="18" charset="0"/>
              </a:rPr>
              <a:t>REVOKE </a:t>
            </a:r>
            <a:r>
              <a:rPr lang="en-US" sz="1800" dirty="0">
                <a:ea typeface="Cambria Math" panose="02040503050406030204" pitchFamily="18" charset="0"/>
              </a:rPr>
              <a:t>privilege </a:t>
            </a:r>
            <a:r>
              <a:rPr lang="en-US" sz="1800" b="1" dirty="0">
                <a:solidFill>
                  <a:srgbClr val="7030A0"/>
                </a:solidFill>
                <a:ea typeface="Cambria Math" panose="02040503050406030204" pitchFamily="18" charset="0"/>
              </a:rPr>
              <a:t>ON </a:t>
            </a:r>
            <a:r>
              <a:rPr lang="en-US" sz="1800" dirty="0" err="1">
                <a:ea typeface="Cambria Math" panose="02040503050406030204" pitchFamily="18" charset="0"/>
              </a:rPr>
              <a:t>table_name</a:t>
            </a:r>
            <a:r>
              <a:rPr lang="en-US" sz="1800" dirty="0">
                <a:ea typeface="Cambria Math" panose="02040503050406030204" pitchFamily="18" charset="0"/>
              </a:rPr>
              <a:t> </a:t>
            </a:r>
            <a:r>
              <a:rPr lang="en-US" sz="1800" b="1" dirty="0">
                <a:solidFill>
                  <a:srgbClr val="7030A0"/>
                </a:solidFill>
                <a:ea typeface="Cambria Math" panose="02040503050406030204" pitchFamily="18" charset="0"/>
              </a:rPr>
              <a:t>FROM</a:t>
            </a:r>
            <a:r>
              <a:rPr lang="en-US" sz="1800" b="1" dirty="0">
                <a:ea typeface="Cambria Math" panose="02040503050406030204" pitchFamily="18" charset="0"/>
              </a:rPr>
              <a:t> </a:t>
            </a:r>
            <a:r>
              <a:rPr lang="en-US" sz="1800" dirty="0" err="1">
                <a:ea typeface="Cambria Math" panose="02040503050406030204" pitchFamily="18" charset="0"/>
              </a:rPr>
              <a:t>user_name</a:t>
            </a:r>
            <a:r>
              <a:rPr lang="en-US" sz="1800" dirty="0">
                <a:ea typeface="Cambria Math" panose="02040503050406030204" pitchFamily="18" charset="0"/>
              </a:rPr>
              <a:t> </a:t>
            </a:r>
          </a:p>
          <a:p>
            <a:pPr marL="0" indent="0">
              <a:buNone/>
            </a:pPr>
            <a:endParaRPr lang="en-US" sz="2000" b="1" i="1" dirty="0"/>
          </a:p>
          <a:p>
            <a:pPr marL="0" indent="0">
              <a:buNone/>
            </a:pPr>
            <a:endParaRPr lang="en-ID" sz="2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37120A-A34E-442F-BE0D-F51EB2E46BDB}"/>
              </a:ext>
            </a:extLst>
          </p:cNvPr>
          <p:cNvSpPr/>
          <p:nvPr/>
        </p:nvSpPr>
        <p:spPr>
          <a:xfrm>
            <a:off x="1446028" y="288759"/>
            <a:ext cx="9324753" cy="870284"/>
          </a:xfrm>
          <a:prstGeom prst="rect">
            <a:avLst/>
          </a:prstGeom>
          <a:solidFill>
            <a:srgbClr val="FF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Bold" panose="020B0502040204020203" pitchFamily="34" charset="0"/>
              </a:rPr>
              <a:t>GRANT / REVOKE PRIVILEGES</a:t>
            </a:r>
            <a:endParaRPr lang="en-ID" sz="4000" b="1" dirty="0">
              <a:solidFill>
                <a:schemeClr val="tx1">
                  <a:lumMod val="95000"/>
                  <a:lumOff val="5000"/>
                </a:schemeClr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595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83120-3F67-445B-8B69-8E4A7B413A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55495" y="2758949"/>
            <a:ext cx="8325852" cy="1026695"/>
          </a:xfrm>
        </p:spPr>
        <p:txBody>
          <a:bodyPr anchor="ctr">
            <a:norm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Bahnschrift SemiBold SemiConden" panose="020B0502040204020203" pitchFamily="34" charset="0"/>
              </a:rPr>
              <a:t>BACKUP / RESTORE</a:t>
            </a:r>
            <a:endParaRPr lang="en-ID" b="1" dirty="0">
              <a:solidFill>
                <a:schemeClr val="accent6">
                  <a:lumMod val="50000"/>
                </a:schemeClr>
              </a:solidFill>
              <a:latin typeface="Bahnschrift SemiBold SemiConden" panose="020B05020402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E13D15-3953-4BF0-8D8D-F7B531D64FD4}"/>
              </a:ext>
            </a:extLst>
          </p:cNvPr>
          <p:cNvSpPr/>
          <p:nvPr/>
        </p:nvSpPr>
        <p:spPr>
          <a:xfrm>
            <a:off x="834189" y="753979"/>
            <a:ext cx="1860885" cy="5518484"/>
          </a:xfrm>
          <a:prstGeom prst="rect">
            <a:avLst/>
          </a:prstGeom>
          <a:solidFill>
            <a:srgbClr val="FF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9D63EB-1B7B-45E5-9B9C-C21C11D2D84F}"/>
              </a:ext>
            </a:extLst>
          </p:cNvPr>
          <p:cNvSpPr txBox="1"/>
          <p:nvPr/>
        </p:nvSpPr>
        <p:spPr>
          <a:xfrm>
            <a:off x="994610" y="3785644"/>
            <a:ext cx="105877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en-ID" sz="20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43758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25030C7-B7F1-46B4-8602-B52C6A2011B3}"/>
              </a:ext>
            </a:extLst>
          </p:cNvPr>
          <p:cNvSpPr txBox="1"/>
          <p:nvPr/>
        </p:nvSpPr>
        <p:spPr>
          <a:xfrm>
            <a:off x="838200" y="1490633"/>
            <a:ext cx="9829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Macam-macam</a:t>
            </a:r>
            <a:r>
              <a:rPr lang="en-US" sz="2000" b="1" dirty="0"/>
              <a:t> </a:t>
            </a:r>
            <a:r>
              <a:rPr lang="en-US" sz="2000" b="1" dirty="0" err="1"/>
              <a:t>Penyebab</a:t>
            </a:r>
            <a:r>
              <a:rPr lang="en-US" sz="2000" b="1" dirty="0"/>
              <a:t> </a:t>
            </a:r>
            <a:r>
              <a:rPr lang="en-US" sz="2000" b="1" dirty="0" err="1"/>
              <a:t>Kehilangan</a:t>
            </a:r>
            <a:r>
              <a:rPr lang="en-US" sz="2000" b="1" dirty="0"/>
              <a:t> Data </a:t>
            </a:r>
            <a:endParaRPr lang="en-ID" sz="2000" b="1" dirty="0"/>
          </a:p>
        </p:txBody>
      </p:sp>
      <p:pic>
        <p:nvPicPr>
          <p:cNvPr id="6" name="Picture 5" descr="A picture containing room&#10;&#10;Description automatically generated">
            <a:extLst>
              <a:ext uri="{FF2B5EF4-FFF2-40B4-BE49-F238E27FC236}">
                <a16:creationId xmlns:a16="http://schemas.microsoft.com/office/drawing/2014/main" id="{E967F358-77A3-412E-91B9-E4649DC876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85"/>
          <a:stretch/>
        </p:blipFill>
        <p:spPr>
          <a:xfrm>
            <a:off x="5026942" y="2560320"/>
            <a:ext cx="2138115" cy="2705447"/>
          </a:xfrm>
          <a:prstGeom prst="rect">
            <a:avLst/>
          </a:prstGeom>
        </p:spPr>
      </p:pic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68AA0BF6-C332-4792-B836-25EB22C9F17B}"/>
              </a:ext>
            </a:extLst>
          </p:cNvPr>
          <p:cNvSpPr/>
          <p:nvPr/>
        </p:nvSpPr>
        <p:spPr>
          <a:xfrm>
            <a:off x="2647507" y="2211573"/>
            <a:ext cx="2379435" cy="956930"/>
          </a:xfrm>
          <a:prstGeom prst="wedgeEllipseCallout">
            <a:avLst>
              <a:gd name="adj1" fmla="val 76717"/>
              <a:gd name="adj2" fmla="val 45017"/>
            </a:avLst>
          </a:prstGeom>
          <a:solidFill>
            <a:srgbClr val="6595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Kesalahan</a:t>
            </a:r>
            <a:r>
              <a:rPr lang="en-US" dirty="0"/>
              <a:t> </a:t>
            </a:r>
            <a:r>
              <a:rPr lang="en-US" dirty="0" err="1"/>
              <a:t>Pengguna</a:t>
            </a:r>
            <a:endParaRPr lang="en-ID" dirty="0"/>
          </a:p>
        </p:txBody>
      </p:sp>
      <p:sp>
        <p:nvSpPr>
          <p:cNvPr id="8" name="AutoShape 2" descr="How to Recover Lost ServiceNow Data - SnowMirror">
            <a:extLst>
              <a:ext uri="{FF2B5EF4-FFF2-40B4-BE49-F238E27FC236}">
                <a16:creationId xmlns:a16="http://schemas.microsoft.com/office/drawing/2014/main" id="{4A4ECF4D-DC13-459D-B854-2F8FEED5212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966000E0-2528-46A9-B108-0F7E08B8BC40}"/>
              </a:ext>
            </a:extLst>
          </p:cNvPr>
          <p:cNvSpPr/>
          <p:nvPr/>
        </p:nvSpPr>
        <p:spPr>
          <a:xfrm>
            <a:off x="2363972" y="3260205"/>
            <a:ext cx="2379435" cy="956930"/>
          </a:xfrm>
          <a:prstGeom prst="wedgeEllipseCallout">
            <a:avLst>
              <a:gd name="adj1" fmla="val 84314"/>
              <a:gd name="adj2" fmla="val -19427"/>
            </a:avLst>
          </a:prstGeom>
          <a:solidFill>
            <a:srgbClr val="6595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Kesalahan</a:t>
            </a:r>
            <a:r>
              <a:rPr lang="en-US" dirty="0"/>
              <a:t> </a:t>
            </a:r>
            <a:r>
              <a:rPr lang="en-US" dirty="0" err="1"/>
              <a:t>Manajemen</a:t>
            </a:r>
            <a:endParaRPr lang="en-ID" dirty="0"/>
          </a:p>
        </p:txBody>
      </p:sp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6276F32C-8352-49C0-9734-014E8DF422B3}"/>
              </a:ext>
            </a:extLst>
          </p:cNvPr>
          <p:cNvSpPr/>
          <p:nvPr/>
        </p:nvSpPr>
        <p:spPr>
          <a:xfrm>
            <a:off x="2342707" y="4374091"/>
            <a:ext cx="2379435" cy="956930"/>
          </a:xfrm>
          <a:prstGeom prst="wedgeEllipseCallout">
            <a:avLst>
              <a:gd name="adj1" fmla="val 76271"/>
              <a:gd name="adj2" fmla="val -81649"/>
            </a:avLst>
          </a:prstGeom>
          <a:solidFill>
            <a:srgbClr val="6595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Hack</a:t>
            </a:r>
            <a:endParaRPr lang="en-ID" dirty="0"/>
          </a:p>
        </p:txBody>
      </p:sp>
      <p:sp>
        <p:nvSpPr>
          <p:cNvPr id="12" name="Speech Bubble: Oval 11">
            <a:extLst>
              <a:ext uri="{FF2B5EF4-FFF2-40B4-BE49-F238E27FC236}">
                <a16:creationId xmlns:a16="http://schemas.microsoft.com/office/drawing/2014/main" id="{553E7E1F-1174-4E18-A7E8-535FB6ABBD3F}"/>
              </a:ext>
            </a:extLst>
          </p:cNvPr>
          <p:cNvSpPr/>
          <p:nvPr/>
        </p:nvSpPr>
        <p:spPr>
          <a:xfrm>
            <a:off x="6998238" y="1722313"/>
            <a:ext cx="2379435" cy="956930"/>
          </a:xfrm>
          <a:prstGeom prst="wedgeEllipseCallout">
            <a:avLst>
              <a:gd name="adj1" fmla="val -60020"/>
              <a:gd name="adj2" fmla="val 75017"/>
            </a:avLst>
          </a:prstGeom>
          <a:solidFill>
            <a:srgbClr val="6595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Kesalahan</a:t>
            </a:r>
            <a:r>
              <a:rPr lang="en-US" dirty="0"/>
              <a:t> Software</a:t>
            </a:r>
            <a:endParaRPr lang="en-ID" dirty="0"/>
          </a:p>
        </p:txBody>
      </p:sp>
      <p:sp>
        <p:nvSpPr>
          <p:cNvPr id="13" name="Speech Bubble: Oval 12">
            <a:extLst>
              <a:ext uri="{FF2B5EF4-FFF2-40B4-BE49-F238E27FC236}">
                <a16:creationId xmlns:a16="http://schemas.microsoft.com/office/drawing/2014/main" id="{2197F37C-CE36-4F10-80CE-0AD348EA1264}"/>
              </a:ext>
            </a:extLst>
          </p:cNvPr>
          <p:cNvSpPr/>
          <p:nvPr/>
        </p:nvSpPr>
        <p:spPr>
          <a:xfrm>
            <a:off x="7294820" y="2818924"/>
            <a:ext cx="2379435" cy="956930"/>
          </a:xfrm>
          <a:prstGeom prst="wedgeEllipseCallout">
            <a:avLst>
              <a:gd name="adj1" fmla="val -68509"/>
              <a:gd name="adj2" fmla="val 30573"/>
            </a:avLst>
          </a:prstGeom>
          <a:solidFill>
            <a:srgbClr val="6595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Media </a:t>
            </a:r>
            <a:r>
              <a:rPr lang="en-US" dirty="0" err="1"/>
              <a:t>Penyimpanan</a:t>
            </a:r>
            <a:r>
              <a:rPr lang="en-US" dirty="0"/>
              <a:t> </a:t>
            </a:r>
            <a:r>
              <a:rPr lang="en-US" dirty="0" err="1"/>
              <a:t>Eror</a:t>
            </a:r>
            <a:endParaRPr lang="en-ID" dirty="0"/>
          </a:p>
        </p:txBody>
      </p:sp>
      <p:sp>
        <p:nvSpPr>
          <p:cNvPr id="14" name="Speech Bubble: Oval 13">
            <a:extLst>
              <a:ext uri="{FF2B5EF4-FFF2-40B4-BE49-F238E27FC236}">
                <a16:creationId xmlns:a16="http://schemas.microsoft.com/office/drawing/2014/main" id="{C6AF411D-9DD1-4816-8D1E-A282CFAC2B95}"/>
              </a:ext>
            </a:extLst>
          </p:cNvPr>
          <p:cNvSpPr/>
          <p:nvPr/>
        </p:nvSpPr>
        <p:spPr>
          <a:xfrm>
            <a:off x="7294820" y="3835931"/>
            <a:ext cx="2379435" cy="956930"/>
          </a:xfrm>
          <a:prstGeom prst="wedgeEllipseCallout">
            <a:avLst>
              <a:gd name="adj1" fmla="val -68509"/>
              <a:gd name="adj2" fmla="val 30573"/>
            </a:avLst>
          </a:prstGeom>
          <a:solidFill>
            <a:srgbClr val="6595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Kesalahan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Penyimpanan</a:t>
            </a:r>
            <a:endParaRPr lang="en-ID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D18290-1EC1-409C-9F03-2E3D456F32B9}"/>
              </a:ext>
            </a:extLst>
          </p:cNvPr>
          <p:cNvSpPr/>
          <p:nvPr/>
        </p:nvSpPr>
        <p:spPr>
          <a:xfrm>
            <a:off x="1226288" y="341922"/>
            <a:ext cx="9739423" cy="870284"/>
          </a:xfrm>
          <a:prstGeom prst="rect">
            <a:avLst/>
          </a:prstGeom>
          <a:solidFill>
            <a:srgbClr val="FF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Bold" panose="020B0502040204020203" pitchFamily="34" charset="0"/>
              </a:rPr>
              <a:t>BACKUP / RESTORE</a:t>
            </a:r>
            <a:endParaRPr lang="en-ID" sz="4000" b="1" dirty="0">
              <a:solidFill>
                <a:schemeClr val="tx1">
                  <a:lumMod val="95000"/>
                  <a:lumOff val="5000"/>
                </a:schemeClr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26188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7181666-60DA-44C9-B39C-66C4FDC3889F}"/>
              </a:ext>
            </a:extLst>
          </p:cNvPr>
          <p:cNvSpPr/>
          <p:nvPr/>
        </p:nvSpPr>
        <p:spPr>
          <a:xfrm>
            <a:off x="1226288" y="341922"/>
            <a:ext cx="9739423" cy="870284"/>
          </a:xfrm>
          <a:prstGeom prst="rect">
            <a:avLst/>
          </a:prstGeom>
          <a:solidFill>
            <a:srgbClr val="FF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Bold" panose="020B0502040204020203" pitchFamily="34" charset="0"/>
              </a:rPr>
              <a:t>BACKUP / RESTORE</a:t>
            </a:r>
            <a:endParaRPr lang="en-ID" sz="4000" b="1" dirty="0">
              <a:solidFill>
                <a:schemeClr val="tx1">
                  <a:lumMod val="95000"/>
                  <a:lumOff val="5000"/>
                </a:schemeClr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2" name="pgAdmin 4 2023-04-13 03-04-15">
            <a:hlinkClick r:id="" action="ppaction://media"/>
            <a:extLst>
              <a:ext uri="{FF2B5EF4-FFF2-40B4-BE49-F238E27FC236}">
                <a16:creationId xmlns:a16="http://schemas.microsoft.com/office/drawing/2014/main" id="{243711E2-FDBF-B59B-CDC8-0E34D32F38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78877" y="1357982"/>
            <a:ext cx="9034243" cy="5307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673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7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83120-3F67-445B-8B69-8E4A7B413A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55495" y="2758949"/>
            <a:ext cx="8325852" cy="1026695"/>
          </a:xfrm>
        </p:spPr>
        <p:txBody>
          <a:bodyPr anchor="ctr">
            <a:norm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Bahnschrift SemiBold SemiConden" panose="020B0502040204020203" pitchFamily="34" charset="0"/>
              </a:rPr>
              <a:t>LATIHAN</a:t>
            </a:r>
            <a:endParaRPr lang="en-ID" b="1" dirty="0">
              <a:solidFill>
                <a:schemeClr val="accent6">
                  <a:lumMod val="50000"/>
                </a:schemeClr>
              </a:solidFill>
              <a:latin typeface="Bahnschrift SemiBold SemiConden" panose="020B05020402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E13D15-3953-4BF0-8D8D-F7B531D64FD4}"/>
              </a:ext>
            </a:extLst>
          </p:cNvPr>
          <p:cNvSpPr/>
          <p:nvPr/>
        </p:nvSpPr>
        <p:spPr>
          <a:xfrm>
            <a:off x="834189" y="753979"/>
            <a:ext cx="1860885" cy="5518484"/>
          </a:xfrm>
          <a:prstGeom prst="rect">
            <a:avLst/>
          </a:prstGeom>
          <a:solidFill>
            <a:srgbClr val="FF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9D63EB-1B7B-45E5-9B9C-C21C11D2D84F}"/>
              </a:ext>
            </a:extLst>
          </p:cNvPr>
          <p:cNvSpPr txBox="1"/>
          <p:nvPr/>
        </p:nvSpPr>
        <p:spPr>
          <a:xfrm>
            <a:off x="994610" y="3785644"/>
            <a:ext cx="105877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en-ID" sz="20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5388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83120-3F67-445B-8B69-8E4A7B413A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55495" y="2758949"/>
            <a:ext cx="8325852" cy="1026695"/>
          </a:xfrm>
        </p:spPr>
        <p:txBody>
          <a:bodyPr anchor="ctr"/>
          <a:lstStyle/>
          <a:p>
            <a:r>
              <a:rPr lang="en-ID" b="1" dirty="0">
                <a:solidFill>
                  <a:schemeClr val="accent6">
                    <a:lumMod val="50000"/>
                  </a:schemeClr>
                </a:solidFill>
                <a:latin typeface="Bahnschrift SemiBold SemiConden" panose="020B0502040204020203" pitchFamily="34" charset="0"/>
              </a:rPr>
              <a:t>LAST EXERCISE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E13D15-3953-4BF0-8D8D-F7B531D64FD4}"/>
              </a:ext>
            </a:extLst>
          </p:cNvPr>
          <p:cNvSpPr/>
          <p:nvPr/>
        </p:nvSpPr>
        <p:spPr>
          <a:xfrm>
            <a:off x="834189" y="753979"/>
            <a:ext cx="1860885" cy="5518484"/>
          </a:xfrm>
          <a:prstGeom prst="rect">
            <a:avLst/>
          </a:prstGeom>
          <a:solidFill>
            <a:srgbClr val="FF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9D63EB-1B7B-45E5-9B9C-C21C11D2D84F}"/>
              </a:ext>
            </a:extLst>
          </p:cNvPr>
          <p:cNvSpPr txBox="1"/>
          <p:nvPr/>
        </p:nvSpPr>
        <p:spPr>
          <a:xfrm>
            <a:off x="994610" y="3785644"/>
            <a:ext cx="105877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</a:t>
            </a:r>
            <a:endParaRPr lang="en-ID" sz="20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23077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25030C7-B7F1-46B4-8602-B52C6A2011B3}"/>
              </a:ext>
            </a:extLst>
          </p:cNvPr>
          <p:cNvSpPr txBox="1"/>
          <p:nvPr/>
        </p:nvSpPr>
        <p:spPr>
          <a:xfrm>
            <a:off x="655488" y="313369"/>
            <a:ext cx="1127983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Latihan</a:t>
            </a:r>
          </a:p>
          <a:p>
            <a:pPr algn="just"/>
            <a:r>
              <a:rPr lang="en-US" i="1" dirty="0"/>
              <a:t>Latihan </a:t>
            </a:r>
            <a:r>
              <a:rPr lang="en-US" i="1" dirty="0" err="1"/>
              <a:t>ini</a:t>
            </a:r>
            <a:r>
              <a:rPr lang="en-US" i="1" dirty="0"/>
              <a:t> </a:t>
            </a:r>
            <a:r>
              <a:rPr lang="en-US" i="1" dirty="0" err="1"/>
              <a:t>tidak</a:t>
            </a:r>
            <a:r>
              <a:rPr lang="en-US" i="1" dirty="0"/>
              <a:t> </a:t>
            </a:r>
            <a:r>
              <a:rPr lang="en-US" i="1" dirty="0" err="1"/>
              <a:t>mengharuskan</a:t>
            </a:r>
            <a:r>
              <a:rPr lang="en-US" i="1" dirty="0"/>
              <a:t> </a:t>
            </a:r>
            <a:r>
              <a:rPr lang="en-US" i="1" dirty="0" err="1"/>
              <a:t>mahasiswa</a:t>
            </a:r>
            <a:r>
              <a:rPr lang="en-US" i="1" dirty="0"/>
              <a:t> </a:t>
            </a:r>
            <a:r>
              <a:rPr lang="en-US" i="1" dirty="0" err="1"/>
              <a:t>menggunakan</a:t>
            </a:r>
            <a:r>
              <a:rPr lang="en-US" i="1" dirty="0"/>
              <a:t> Oracle. Bisa </a:t>
            </a:r>
            <a:r>
              <a:rPr lang="en-US" i="1" dirty="0" err="1"/>
              <a:t>menggunakan</a:t>
            </a:r>
            <a:r>
              <a:rPr lang="en-US" i="1" dirty="0"/>
              <a:t> DBMS lain yang compatible </a:t>
            </a:r>
            <a:r>
              <a:rPr lang="en-US" i="1" dirty="0" err="1"/>
              <a:t>dengan</a:t>
            </a:r>
            <a:r>
              <a:rPr lang="en-US" i="1" dirty="0"/>
              <a:t> PC / laptop yang </a:t>
            </a:r>
            <a:r>
              <a:rPr lang="en-US" i="1" dirty="0" err="1"/>
              <a:t>dipunya</a:t>
            </a:r>
            <a:r>
              <a:rPr lang="en-US" i="1" dirty="0"/>
              <a:t>.</a:t>
            </a:r>
          </a:p>
          <a:p>
            <a:pPr algn="just"/>
            <a:endParaRPr lang="en-US" i="1" dirty="0"/>
          </a:p>
          <a:p>
            <a:pPr marL="457200" indent="-457200" algn="just">
              <a:buFont typeface="+mj-lt"/>
              <a:buAutoNum type="arabicPeriod"/>
            </a:pPr>
            <a:r>
              <a:rPr lang="en-US" dirty="0" err="1"/>
              <a:t>Gunakan</a:t>
            </a:r>
            <a:r>
              <a:rPr lang="en-US" dirty="0"/>
              <a:t> </a:t>
            </a:r>
            <a:r>
              <a:rPr lang="en-US" i="1" dirty="0"/>
              <a:t>database </a:t>
            </a:r>
            <a:r>
              <a:rPr lang="en-US" dirty="0"/>
              <a:t>album </a:t>
            </a:r>
            <a:r>
              <a:rPr lang="en-US" dirty="0" err="1"/>
              <a:t>seperti</a:t>
            </a:r>
            <a:r>
              <a:rPr lang="en-US" dirty="0"/>
              <a:t> </a:t>
            </a:r>
            <a:r>
              <a:rPr lang="en-US" dirty="0" err="1"/>
              <a:t>soal</a:t>
            </a:r>
            <a:r>
              <a:rPr lang="en-US" dirty="0"/>
              <a:t> </a:t>
            </a:r>
            <a:r>
              <a:rPr lang="en-US" dirty="0" err="1"/>
              <a:t>praktikum</a:t>
            </a:r>
            <a:r>
              <a:rPr lang="en-US" dirty="0"/>
              <a:t> query.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dirty="0" err="1"/>
              <a:t>Buatlah</a:t>
            </a:r>
            <a:r>
              <a:rPr lang="en-US" dirty="0"/>
              <a:t> user </a:t>
            </a:r>
            <a:r>
              <a:rPr lang="en-US" dirty="0" err="1"/>
              <a:t>berupa</a:t>
            </a:r>
            <a:r>
              <a:rPr lang="en-US" dirty="0"/>
              <a:t> </a:t>
            </a:r>
            <a:r>
              <a:rPr lang="en-US" dirty="0" err="1"/>
              <a:t>admin_toko</a:t>
            </a:r>
            <a:r>
              <a:rPr lang="en-US" dirty="0"/>
              <a:t> dan </a:t>
            </a:r>
            <a:r>
              <a:rPr lang="en-US" dirty="0" err="1"/>
              <a:t>admin_album</a:t>
            </a:r>
            <a:r>
              <a:rPr lang="en-US" dirty="0"/>
              <a:t>. </a:t>
            </a:r>
            <a:r>
              <a:rPr lang="en-US" dirty="0" err="1"/>
              <a:t>Tuliskan</a:t>
            </a:r>
            <a:r>
              <a:rPr lang="en-US" dirty="0"/>
              <a:t> query yang </a:t>
            </a:r>
            <a:r>
              <a:rPr lang="en-US" dirty="0" err="1"/>
              <a:t>dibuat</a:t>
            </a:r>
            <a:r>
              <a:rPr lang="en-US" dirty="0"/>
              <a:t> dan screenshot </a:t>
            </a:r>
            <a:r>
              <a:rPr lang="en-US" dirty="0" err="1"/>
              <a:t>pembuktian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user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terdaftar</a:t>
            </a:r>
            <a:r>
              <a:rPr lang="en-US" dirty="0"/>
              <a:t>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dirty="0" err="1"/>
              <a:t>Buatlah</a:t>
            </a:r>
            <a:r>
              <a:rPr lang="en-US" dirty="0"/>
              <a:t> </a:t>
            </a:r>
            <a:r>
              <a:rPr lang="en-US" dirty="0" err="1"/>
              <a:t>hak</a:t>
            </a:r>
            <a:r>
              <a:rPr lang="en-US" dirty="0"/>
              <a:t> akses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kedua</a:t>
            </a:r>
            <a:r>
              <a:rPr lang="en-US" dirty="0"/>
              <a:t> user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role </a:t>
            </a:r>
            <a:r>
              <a:rPr lang="en-US" dirty="0" err="1"/>
              <a:t>dimana</a:t>
            </a:r>
            <a:r>
              <a:rPr lang="en-US" dirty="0"/>
              <a:t>:</a:t>
            </a:r>
          </a:p>
          <a:p>
            <a:pPr marL="461963"/>
            <a:r>
              <a:rPr lang="en-US" dirty="0"/>
              <a:t>    a. </a:t>
            </a:r>
            <a:r>
              <a:rPr lang="en-US" dirty="0" err="1"/>
              <a:t>admin_toko</a:t>
            </a:r>
            <a:r>
              <a:rPr lang="en-US" dirty="0"/>
              <a:t> : select, insert, update </a:t>
            </a:r>
            <a:r>
              <a:rPr lang="en-US" dirty="0" err="1"/>
              <a:t>Tabel</a:t>
            </a:r>
            <a:r>
              <a:rPr lang="en-US" dirty="0"/>
              <a:t> Receipt dan </a:t>
            </a:r>
            <a:r>
              <a:rPr lang="en-US" dirty="0" err="1"/>
              <a:t>DetailItem</a:t>
            </a:r>
            <a:r>
              <a:rPr lang="en-US" dirty="0"/>
              <a:t> </a:t>
            </a:r>
            <a:r>
              <a:rPr lang="en-US" dirty="0" err="1"/>
              <a:t>serta</a:t>
            </a:r>
            <a:r>
              <a:rPr lang="en-US" dirty="0"/>
              <a:t> select </a:t>
            </a:r>
            <a:r>
              <a:rPr lang="en-US" dirty="0" err="1"/>
              <a:t>Tabel</a:t>
            </a:r>
            <a:r>
              <a:rPr lang="en-US" dirty="0"/>
              <a:t> Singer dan Album</a:t>
            </a:r>
          </a:p>
          <a:p>
            <a:pPr marL="461963"/>
            <a:r>
              <a:rPr lang="en-US" dirty="0"/>
              <a:t>    b. </a:t>
            </a:r>
            <a:r>
              <a:rPr lang="en-US" dirty="0" err="1"/>
              <a:t>admin_album</a:t>
            </a:r>
            <a:r>
              <a:rPr lang="en-US" dirty="0"/>
              <a:t>: select, insert, update </a:t>
            </a:r>
            <a:r>
              <a:rPr lang="en-US" dirty="0" err="1"/>
              <a:t>Tabel</a:t>
            </a:r>
            <a:r>
              <a:rPr lang="en-US" dirty="0"/>
              <a:t> Singer dan Album</a:t>
            </a:r>
          </a:p>
          <a:p>
            <a:pPr marL="461963" algn="just"/>
            <a:r>
              <a:rPr lang="en-US" dirty="0" err="1"/>
              <a:t>Tuliskan</a:t>
            </a:r>
            <a:r>
              <a:rPr lang="en-US" dirty="0"/>
              <a:t> query dan screenshot </a:t>
            </a:r>
            <a:r>
              <a:rPr lang="en-US" dirty="0" err="1"/>
              <a:t>pembuktian</a:t>
            </a:r>
            <a:r>
              <a:rPr lang="en-US" dirty="0"/>
              <a:t> </a:t>
            </a:r>
            <a:r>
              <a:rPr lang="en-US" dirty="0" err="1"/>
              <a:t>hak</a:t>
            </a:r>
            <a:r>
              <a:rPr lang="en-US" dirty="0"/>
              <a:t> akses masing-masing user.</a:t>
            </a:r>
          </a:p>
          <a:p>
            <a:pPr marL="457200" indent="-457200" algn="just">
              <a:buFont typeface="+mj-lt"/>
              <a:buAutoNum type="arabicPeriod" startAt="4"/>
            </a:pPr>
            <a:r>
              <a:rPr lang="en-US" dirty="0" err="1"/>
              <a:t>Buatlah</a:t>
            </a:r>
            <a:r>
              <a:rPr lang="en-US" dirty="0"/>
              <a:t> 1 file backup </a:t>
            </a:r>
            <a:r>
              <a:rPr lang="en-US" dirty="0" err="1"/>
              <a:t>dari</a:t>
            </a:r>
            <a:r>
              <a:rPr lang="en-US" dirty="0"/>
              <a:t> database album dan restore </a:t>
            </a:r>
            <a:r>
              <a:rPr lang="en-US" dirty="0" err="1"/>
              <a:t>ke</a:t>
            </a:r>
            <a:r>
              <a:rPr lang="en-US" dirty="0"/>
              <a:t> database </a:t>
            </a:r>
            <a:r>
              <a:rPr lang="en-US" dirty="0" err="1"/>
              <a:t>baru</a:t>
            </a:r>
            <a:r>
              <a:rPr lang="en-US" dirty="0"/>
              <a:t> </a:t>
            </a:r>
            <a:r>
              <a:rPr lang="en-US" dirty="0" err="1"/>
              <a:t>bernama</a:t>
            </a:r>
            <a:r>
              <a:rPr lang="en-US" dirty="0"/>
              <a:t> </a:t>
            </a:r>
            <a:r>
              <a:rPr lang="en-US" dirty="0" err="1"/>
              <a:t>newAlbum</a:t>
            </a:r>
            <a:r>
              <a:rPr lang="en-US" dirty="0"/>
              <a:t>. </a:t>
            </a:r>
            <a:r>
              <a:rPr lang="en-US" dirty="0" err="1"/>
              <a:t>Tampilkan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akhir</a:t>
            </a:r>
            <a:r>
              <a:rPr lang="en-US" dirty="0"/>
              <a:t> </a:t>
            </a:r>
            <a:r>
              <a:rPr lang="en-US" dirty="0" err="1"/>
              <a:t>berupa</a:t>
            </a:r>
            <a:r>
              <a:rPr lang="en-US" dirty="0"/>
              <a:t> </a:t>
            </a:r>
            <a:r>
              <a:rPr lang="en-US" dirty="0" err="1"/>
              <a:t>bukti</a:t>
            </a:r>
            <a:r>
              <a:rPr lang="en-US" dirty="0"/>
              <a:t> backup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berhasil</a:t>
            </a:r>
            <a:r>
              <a:rPr lang="en-US" dirty="0"/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1A223A-0239-4BB3-BDA6-2B5ABF8C4C89}"/>
              </a:ext>
            </a:extLst>
          </p:cNvPr>
          <p:cNvSpPr txBox="1"/>
          <p:nvPr/>
        </p:nvSpPr>
        <p:spPr>
          <a:xfrm>
            <a:off x="655488" y="4084780"/>
            <a:ext cx="11118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Pengumpulan</a:t>
            </a:r>
            <a:r>
              <a:rPr lang="en-GB" dirty="0"/>
              <a:t> </a:t>
            </a:r>
            <a:r>
              <a:rPr lang="en-GB" dirty="0" err="1"/>
              <a:t>latihan</a:t>
            </a:r>
            <a:r>
              <a:rPr lang="en-GB" dirty="0"/>
              <a:t> </a:t>
            </a:r>
            <a:r>
              <a:rPr lang="en-GB" dirty="0" err="1"/>
              <a:t>berupa</a:t>
            </a:r>
            <a:r>
              <a:rPr lang="en-GB" dirty="0"/>
              <a:t> pdf </a:t>
            </a:r>
            <a:r>
              <a:rPr lang="en-GB" dirty="0" err="1"/>
              <a:t>berisi</a:t>
            </a:r>
            <a:r>
              <a:rPr lang="en-GB" dirty="0"/>
              <a:t> </a:t>
            </a:r>
            <a:r>
              <a:rPr lang="en-GB" dirty="0" err="1"/>
              <a:t>hasil</a:t>
            </a:r>
            <a:r>
              <a:rPr lang="en-GB" dirty="0"/>
              <a:t> </a:t>
            </a:r>
            <a:r>
              <a:rPr lang="en-GB" dirty="0" err="1"/>
              <a:t>dari</a:t>
            </a:r>
            <a:r>
              <a:rPr lang="en-GB" dirty="0"/>
              <a:t> </a:t>
            </a:r>
            <a:r>
              <a:rPr lang="en-GB" dirty="0" err="1"/>
              <a:t>latihan</a:t>
            </a:r>
            <a:r>
              <a:rPr lang="en-GB" dirty="0"/>
              <a:t>. 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729819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74BCF-3774-4BF8-80E8-6AB7427A9733}" type="slidenum">
              <a:rPr lang="id-ID" smtClean="0"/>
              <a:pPr/>
              <a:t>3</a:t>
            </a:fld>
            <a:endParaRPr lang="id-ID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A1A6FF-56CD-4EDD-82D7-C815C84B52A0}"/>
              </a:ext>
            </a:extLst>
          </p:cNvPr>
          <p:cNvSpPr txBox="1"/>
          <p:nvPr/>
        </p:nvSpPr>
        <p:spPr>
          <a:xfrm>
            <a:off x="1023730" y="894522"/>
            <a:ext cx="100981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200" dirty="0"/>
              <a:t>Select id of patient and check date of patient who got “Gigi </a:t>
            </a:r>
            <a:r>
              <a:rPr lang="en-US" sz="2200" dirty="0" err="1"/>
              <a:t>Berlubang</a:t>
            </a:r>
            <a:r>
              <a:rPr lang="en-US" sz="2200" dirty="0"/>
              <a:t>” or “Flu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ID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489A542-4D8C-5B0B-E370-AC63CF10DAE4}"/>
                  </a:ext>
                </a:extLst>
              </p:cNvPr>
              <p:cNvSpPr txBox="1"/>
              <p:nvPr/>
            </p:nvSpPr>
            <p:spPr>
              <a:xfrm>
                <a:off x="1200751" y="1341073"/>
                <a:ext cx="6097604" cy="8118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07000"/>
                  </a:lnSpc>
                </a:pPr>
                <a:r>
                  <a:rPr lang="en-ID" sz="1800" b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Relational Algebra:</a:t>
                </a:r>
                <a:endParaRPr lang="en-US" sz="1600" b="1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68580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𝐼𝐷𝑃𝑎𝑠𝑖𝑒𝑛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𝑇𝑔𝑙𝑃𝑒𝑟𝑖𝑘𝑠𝑎</m:t>
                          </m:r>
                        </m:sub>
                      </m:sSub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𝐷𝑖𝑎𝑔𝑛𝑜𝑠𝑎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=`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𝐺𝑖𝑔𝑖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𝐵𝑒𝑟𝑙𝑢𝑏𝑎𝑛𝑔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` </m:t>
                          </m:r>
                          <m:r>
                            <m:rPr>
                              <m:sty m:val="p"/>
                            </m:rPr>
                            <a:rPr lang="en-US" sz="18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v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𝐷𝑖𝑎𝑔𝑛𝑜𝑠𝑎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=`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𝐹𝑙𝑢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`</m:t>
                          </m:r>
                        </m:sub>
                      </m:sSub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𝑃𝑒𝑚𝑒𝑟𝑖𝑘𝑠𝑎𝑎𝑛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))</m:t>
                      </m:r>
                    </m:oMath>
                  </m:oMathPara>
                </a14:m>
                <a:endParaRPr lang="en-US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489A542-4D8C-5B0B-E370-AC63CF10DA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0751" y="1341073"/>
                <a:ext cx="6097604" cy="811825"/>
              </a:xfrm>
              <a:prstGeom prst="rect">
                <a:avLst/>
              </a:prstGeom>
              <a:blipFill>
                <a:blip r:embed="rId3"/>
                <a:stretch>
                  <a:fillRect l="-900" t="-4511" r="-3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2F13C28-6D1F-40BC-93CE-480753D413C5}"/>
                  </a:ext>
                </a:extLst>
              </p:cNvPr>
              <p:cNvSpPr txBox="1"/>
              <p:nvPr/>
            </p:nvSpPr>
            <p:spPr>
              <a:xfrm>
                <a:off x="1200751" y="2152898"/>
                <a:ext cx="6097604" cy="20214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31775" lvl="0" indent="-231775">
                  <a:lnSpc>
                    <a:spcPct val="107000"/>
                  </a:lnSpc>
                </a:pPr>
                <a:r>
                  <a:rPr lang="en-ID" sz="1800" b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Expression Tree:</a:t>
                </a:r>
                <a:endParaRPr lang="en-US" sz="1600" b="1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685800">
                  <a:lnSpc>
                    <a:spcPct val="107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𝐼𝐷𝑃𝑎𝑠𝑖𝑒𝑛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𝑇𝑔𝑙𝑃𝑒𝑟𝑖𝑘𝑠𝑎</m:t>
                          </m:r>
                        </m:sub>
                      </m:sSub>
                    </m:oMath>
                  </m:oMathPara>
                </a14:m>
                <a:endParaRPr lang="en-US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685800">
                  <a:lnSpc>
                    <a:spcPct val="107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</m:oMath>
                  </m:oMathPara>
                </a14:m>
                <a:endParaRPr lang="en-US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685800">
                  <a:lnSpc>
                    <a:spcPct val="107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𝐷𝑖𝑎𝑔𝑛𝑜𝑠𝑎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=`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𝐺𝑖𝑔𝑖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𝐵𝑒𝑟𝑙𝑢𝑏𝑎𝑛𝑔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` </m:t>
                          </m:r>
                          <m:r>
                            <m:rPr>
                              <m:sty m:val="p"/>
                            </m:rPr>
                            <a:rPr lang="en-US" sz="18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v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𝐷𝑖𝑎𝑔𝑛𝑜𝑠𝑎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=`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𝐹𝑙𝑢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` </m:t>
                          </m:r>
                        </m:sub>
                      </m:sSub>
                    </m:oMath>
                  </m:oMathPara>
                </a14:m>
                <a:endParaRPr lang="en-US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685800">
                  <a:lnSpc>
                    <a:spcPct val="107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</m:oMath>
                  </m:oMathPara>
                </a14:m>
                <a:endParaRPr lang="en-US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68580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𝑃𝑒𝑚𝑒𝑟𝑖𝑘𝑠𝑎𝑎𝑛</m:t>
                      </m:r>
                    </m:oMath>
                  </m:oMathPara>
                </a14:m>
                <a:endParaRPr lang="en-US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2F13C28-6D1F-40BC-93CE-480753D413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0751" y="2152898"/>
                <a:ext cx="6097604" cy="2021451"/>
              </a:xfrm>
              <a:prstGeom prst="rect">
                <a:avLst/>
              </a:prstGeom>
              <a:blipFill>
                <a:blip r:embed="rId4"/>
                <a:stretch>
                  <a:fillRect l="-900" t="-15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C23EBF2-79FA-EED3-B1C3-C836453E19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4445045"/>
              </p:ext>
            </p:extLst>
          </p:nvPr>
        </p:nvGraphicFramePr>
        <p:xfrm>
          <a:off x="1393255" y="4516929"/>
          <a:ext cx="3871763" cy="841440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1798191">
                  <a:extLst>
                    <a:ext uri="{9D8B030D-6E8A-4147-A177-3AD203B41FA5}">
                      <a16:colId xmlns:a16="http://schemas.microsoft.com/office/drawing/2014/main" val="162272521"/>
                    </a:ext>
                  </a:extLst>
                </a:gridCol>
                <a:gridCol w="2073572">
                  <a:extLst>
                    <a:ext uri="{9D8B030D-6E8A-4147-A177-3AD203B41FA5}">
                      <a16:colId xmlns:a16="http://schemas.microsoft.com/office/drawing/2014/main" val="3442707111"/>
                    </a:ext>
                  </a:extLst>
                </a:gridCol>
              </a:tblGrid>
              <a:tr h="173355">
                <a:tc>
                  <a:txBody>
                    <a:bodyPr/>
                    <a:lstStyle/>
                    <a:p>
                      <a:pPr marL="457200" algn="l">
                        <a:lnSpc>
                          <a:spcPct val="107000"/>
                        </a:lnSpc>
                      </a:pPr>
                      <a:r>
                        <a:rPr lang="en-ID" sz="1800" dirty="0" err="1">
                          <a:effectLst/>
                        </a:rPr>
                        <a:t>IDPasien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800" dirty="0" err="1">
                          <a:effectLst/>
                        </a:rPr>
                        <a:t>TglPeriksa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99098331"/>
                  </a:ext>
                </a:extLst>
              </a:tr>
              <a:tr h="173355">
                <a:tc>
                  <a:txBody>
                    <a:bodyPr/>
                    <a:lstStyle/>
                    <a:p>
                      <a:pPr marL="457200" algn="l">
                        <a:lnSpc>
                          <a:spcPct val="107000"/>
                        </a:lnSpc>
                      </a:pPr>
                      <a:r>
                        <a:rPr lang="en-ID" sz="1800" dirty="0">
                          <a:effectLst/>
                        </a:rPr>
                        <a:t>PS00007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800" dirty="0">
                          <a:effectLst/>
                        </a:rPr>
                        <a:t>02-Jan-15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40711388"/>
                  </a:ext>
                </a:extLst>
              </a:tr>
              <a:tr h="180340">
                <a:tc>
                  <a:txBody>
                    <a:bodyPr/>
                    <a:lstStyle/>
                    <a:p>
                      <a:pPr marL="457200" algn="l">
                        <a:lnSpc>
                          <a:spcPct val="107000"/>
                        </a:lnSpc>
                      </a:pPr>
                      <a:r>
                        <a:rPr lang="en-ID" sz="1800" dirty="0">
                          <a:effectLst/>
                        </a:rPr>
                        <a:t>PS00007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</a:rPr>
                        <a:t>10-Feb-15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12950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7691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74BCF-3774-4BF8-80E8-6AB7427A9733}" type="slidenum">
              <a:rPr lang="id-ID" smtClean="0"/>
              <a:pPr/>
              <a:t>4</a:t>
            </a:fld>
            <a:endParaRPr lang="id-ID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A1A6FF-56CD-4EDD-82D7-C815C84B52A0}"/>
              </a:ext>
            </a:extLst>
          </p:cNvPr>
          <p:cNvSpPr txBox="1"/>
          <p:nvPr/>
        </p:nvSpPr>
        <p:spPr>
          <a:xfrm>
            <a:off x="1023730" y="894522"/>
            <a:ext cx="100981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 startAt="2"/>
            </a:pPr>
            <a:r>
              <a:rPr lang="en-US" sz="2200" dirty="0"/>
              <a:t>Select KTP number and name of patients who checked on May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ID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F99BB4E-A73A-78D2-B643-9784EFBBA91B}"/>
                  </a:ext>
                </a:extLst>
              </p:cNvPr>
              <p:cNvSpPr txBox="1"/>
              <p:nvPr/>
            </p:nvSpPr>
            <p:spPr>
              <a:xfrm>
                <a:off x="360389" y="1403058"/>
                <a:ext cx="9621811" cy="89665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ID" sz="1800" b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Relational Algebra:</a:t>
                </a:r>
                <a:endParaRPr lang="en-US" sz="1600" b="1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3175" algn="ctr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7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17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en-US" sz="17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𝑁𝑜𝐾𝑇𝑃</m:t>
                          </m:r>
                          <m:r>
                            <a:rPr lang="en-US" sz="17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,"</m:t>
                          </m:r>
                          <m:r>
                            <a:rPr lang="en-US" sz="17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𝑁𝑎𝑚𝑎</m:t>
                          </m:r>
                          <m:r>
                            <a:rPr lang="en-US" sz="17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sz="17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𝑃𝑎𝑠𝑖𝑒𝑛</m:t>
                          </m:r>
                          <m:r>
                            <a:rPr lang="en-US" sz="1700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"</m:t>
                          </m:r>
                        </m:sub>
                      </m:sSub>
                      <m:r>
                        <a:rPr lang="en-US" sz="17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17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17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7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𝑀𝑂𝑁𝑇𝐻</m:t>
                          </m:r>
                          <m:d>
                            <m:dPr>
                              <m:ctrlPr>
                                <a:rPr lang="en-US" sz="17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7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𝑇𝑔𝑙𝑃𝑒𝑟𝑖𝑘𝑠𝑎</m:t>
                              </m:r>
                            </m:e>
                          </m:d>
                          <m:r>
                            <a:rPr lang="en-US" sz="17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en-US" sz="1700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5</m:t>
                          </m:r>
                        </m:sub>
                      </m:sSub>
                      <m:d>
                        <m:dPr>
                          <m:ctrlPr>
                            <a:rPr lang="en-US" sz="17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1700" i="1"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𝐷𝑎𝑡𝑎𝑃𝑎𝑠𝑖𝑒𝑛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⋈</m:t>
                          </m:r>
                          <m:r>
                            <a:rPr lang="en-US" sz="17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𝑃𝑒𝑚𝑒𝑟𝑖𝑘𝑠𝑎𝑎𝑛</m:t>
                          </m:r>
                        </m:e>
                      </m:d>
                      <m:r>
                        <a:rPr lang="en-US" sz="1700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sz="17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F99BB4E-A73A-78D2-B643-9784EFBBA9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389" y="1403058"/>
                <a:ext cx="9621811" cy="896656"/>
              </a:xfrm>
              <a:prstGeom prst="rect">
                <a:avLst/>
              </a:prstGeom>
              <a:blipFill>
                <a:blip r:embed="rId3"/>
                <a:stretch>
                  <a:fillRect l="-507" t="-34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DFF7BF3-596E-9195-075D-7C87024590CC}"/>
              </a:ext>
            </a:extLst>
          </p:cNvPr>
          <p:cNvCxnSpPr/>
          <p:nvPr/>
        </p:nvCxnSpPr>
        <p:spPr>
          <a:xfrm flipH="1">
            <a:off x="2874645" y="6980555"/>
            <a:ext cx="1078865" cy="3689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D7C011-F4B9-BAF5-92E2-06C78717B3BB}"/>
              </a:ext>
            </a:extLst>
          </p:cNvPr>
          <p:cNvCxnSpPr/>
          <p:nvPr/>
        </p:nvCxnSpPr>
        <p:spPr>
          <a:xfrm>
            <a:off x="3945890" y="6981825"/>
            <a:ext cx="998855" cy="4533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F3DFD68-98E8-183A-11CB-AA5A6A1C5118}"/>
                  </a:ext>
                </a:extLst>
              </p:cNvPr>
              <p:cNvSpPr txBox="1"/>
              <p:nvPr/>
            </p:nvSpPr>
            <p:spPr>
              <a:xfrm>
                <a:off x="333376" y="2775177"/>
                <a:ext cx="6097604" cy="255922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31775" lvl="0" indent="-231775">
                  <a:lnSpc>
                    <a:spcPct val="107000"/>
                  </a:lnSpc>
                </a:pPr>
                <a:r>
                  <a:rPr lang="en-ID" sz="1800" b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Expression Tree:</a:t>
                </a:r>
                <a:endParaRPr lang="en-US" sz="1600" b="1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685800">
                  <a:lnSpc>
                    <a:spcPct val="107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en-US" sz="1600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𝐷𝑎𝑡𝑎𝑃𝑎𝑠𝑖𝑒𝑛</m:t>
                          </m:r>
                          <m:r>
                            <a:rPr lang="en-US" sz="1600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.</m:t>
                          </m:r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𝑁𝑜𝐾𝑇𝑃</m:t>
                          </m:r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n-US" sz="1600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𝐷𝑎𝑡𝑎𝑃𝑎𝑠𝑖𝑒𝑛</m:t>
                          </m:r>
                          <m:r>
                            <a:rPr lang="en-US" sz="1600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."</m:t>
                          </m:r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𝑁𝑎𝑚𝑎</m:t>
                          </m:r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𝑃𝑎𝑠𝑖𝑒𝑛</m:t>
                          </m:r>
                          <m:r>
                            <a:rPr lang="en-US" sz="1600" b="0" i="1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"</m:t>
                          </m:r>
                        </m:sub>
                      </m:sSub>
                    </m:oMath>
                  </m:oMathPara>
                </a14:m>
                <a:endParaRPr lang="en-US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685800">
                  <a:lnSpc>
                    <a:spcPct val="107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</m:oMath>
                  </m:oMathPara>
                </a14:m>
                <a:endParaRPr lang="en-US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685800">
                  <a:lnSpc>
                    <a:spcPct val="107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𝑀𝑂𝑁𝑇𝐻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𝑃𝑒𝑚𝑒𝑟𝑖𝑘𝑠𝑎𝑎𝑛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.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𝑇𝑔𝑙𝑃𝑒𝑟𝑖𝑘𝑠𝑎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5</m:t>
                          </m:r>
                        </m:sub>
                      </m:sSub>
                    </m:oMath>
                  </m:oMathPara>
                </a14:m>
                <a:endParaRPr lang="en-US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685800">
                  <a:lnSpc>
                    <a:spcPct val="107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|</m:t>
                      </m:r>
                    </m:oMath>
                  </m:oMathPara>
                </a14:m>
                <a:endParaRPr lang="en-US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68580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⋈</m:t>
                      </m:r>
                    </m:oMath>
                  </m:oMathPara>
                </a14:m>
                <a:endParaRPr lang="en-US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685800">
                  <a:lnSpc>
                    <a:spcPct val="107000"/>
                  </a:lnSpc>
                  <a:spcAft>
                    <a:spcPts val="800"/>
                  </a:spcAft>
                </a:pPr>
                <a:endParaRPr lang="en-US" sz="16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68580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r>
                      <a:rPr lang="en-US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𝐷𝑎𝑡𝑎𝑃𝑎𝑠𝑖𝑒𝑛</m:t>
                    </m:r>
                  </m:oMath>
                </a14:m>
                <a:r>
                  <a:rPr lang="en-US" sz="16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			</a:t>
                </a:r>
                <a:r>
                  <a:rPr lang="en-US" sz="1600" i="1" dirty="0" err="1">
                    <a:latin typeface="Cambria Math" panose="02040503050406030204" pitchFamily="18" charset="0"/>
                    <a:ea typeface="Cambria Math" panose="02040503050406030204" pitchFamily="18" charset="0"/>
                  </a:rPr>
                  <a:t>Pemeriksaan</a:t>
                </a:r>
                <a:endParaRPr lang="en-US" sz="16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F3DFD68-98E8-183A-11CB-AA5A6A1C51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376" y="2775177"/>
                <a:ext cx="6097604" cy="2559227"/>
              </a:xfrm>
              <a:prstGeom prst="rect">
                <a:avLst/>
              </a:prstGeom>
              <a:blipFill>
                <a:blip r:embed="rId4"/>
                <a:stretch>
                  <a:fillRect l="-900" t="-1190"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396B7A-8C80-46C7-1752-731D30357B2E}"/>
              </a:ext>
            </a:extLst>
          </p:cNvPr>
          <p:cNvCxnSpPr/>
          <p:nvPr/>
        </p:nvCxnSpPr>
        <p:spPr>
          <a:xfrm flipH="1">
            <a:off x="1903228" y="4614530"/>
            <a:ext cx="1127051" cy="4253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E90F08A-D280-FD94-11B9-B66FB0CFD260}"/>
              </a:ext>
            </a:extLst>
          </p:cNvPr>
          <p:cNvCxnSpPr>
            <a:cxnSpLocks/>
          </p:cNvCxnSpPr>
          <p:nvPr/>
        </p:nvCxnSpPr>
        <p:spPr>
          <a:xfrm>
            <a:off x="3030279" y="4614530"/>
            <a:ext cx="1542839" cy="3508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73F5E13A-45C8-1D37-02BA-5D08BE9802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8149829"/>
              </p:ext>
            </p:extLst>
          </p:nvPr>
        </p:nvGraphicFramePr>
        <p:xfrm>
          <a:off x="6277315" y="3112652"/>
          <a:ext cx="4844572" cy="560960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2152473">
                  <a:extLst>
                    <a:ext uri="{9D8B030D-6E8A-4147-A177-3AD203B41FA5}">
                      <a16:colId xmlns:a16="http://schemas.microsoft.com/office/drawing/2014/main" val="1424468958"/>
                    </a:ext>
                  </a:extLst>
                </a:gridCol>
                <a:gridCol w="2692099">
                  <a:extLst>
                    <a:ext uri="{9D8B030D-6E8A-4147-A177-3AD203B41FA5}">
                      <a16:colId xmlns:a16="http://schemas.microsoft.com/office/drawing/2014/main" val="2475322680"/>
                    </a:ext>
                  </a:extLst>
                </a:gridCol>
              </a:tblGrid>
              <a:tr h="173355">
                <a:tc>
                  <a:txBody>
                    <a:bodyPr/>
                    <a:lstStyle/>
                    <a:p>
                      <a:pPr marL="52388" indent="0" algn="ctr">
                        <a:lnSpc>
                          <a:spcPct val="107000"/>
                        </a:lnSpc>
                      </a:pPr>
                      <a:r>
                        <a:rPr lang="en-ID" sz="1800" dirty="0" err="1">
                          <a:effectLst/>
                        </a:rPr>
                        <a:t>NoKTP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69863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800" dirty="0">
                          <a:effectLst/>
                        </a:rPr>
                        <a:t>Nama </a:t>
                      </a:r>
                      <a:r>
                        <a:rPr lang="en-ID" sz="1800" dirty="0" err="1">
                          <a:effectLst/>
                        </a:rPr>
                        <a:t>Pasien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7652227"/>
                  </a:ext>
                </a:extLst>
              </a:tr>
              <a:tr h="17335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3606125204940003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 err="1">
                          <a:effectLst/>
                        </a:rPr>
                        <a:t>Yutika</a:t>
                      </a:r>
                      <a:r>
                        <a:rPr lang="en-US" sz="1800" dirty="0">
                          <a:effectLst/>
                        </a:rPr>
                        <a:t> Amelia Effendi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27652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4547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74BCF-3774-4BF8-80E8-6AB7427A9733}" type="slidenum">
              <a:rPr lang="id-ID" smtClean="0"/>
              <a:pPr/>
              <a:t>5</a:t>
            </a:fld>
            <a:endParaRPr lang="id-ID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A1A6FF-56CD-4EDD-82D7-C815C84B52A0}"/>
              </a:ext>
            </a:extLst>
          </p:cNvPr>
          <p:cNvSpPr txBox="1"/>
          <p:nvPr/>
        </p:nvSpPr>
        <p:spPr>
          <a:xfrm>
            <a:off x="485167" y="136525"/>
            <a:ext cx="10098157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 startAt="3"/>
            </a:pPr>
            <a:r>
              <a:rPr lang="en-US" sz="2200" dirty="0"/>
              <a:t>Select name of patients, name of doctors, the doctor’s poly, and check date of patients who handled by doctor Dr. </a:t>
            </a:r>
            <a:r>
              <a:rPr lang="en-US" sz="2200" dirty="0" err="1"/>
              <a:t>Budikusnaedi</a:t>
            </a:r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ID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1AD38BC-1261-F530-A1FD-8D6A6342D0D7}"/>
                  </a:ext>
                </a:extLst>
              </p:cNvPr>
              <p:cNvSpPr txBox="1"/>
              <p:nvPr/>
            </p:nvSpPr>
            <p:spPr>
              <a:xfrm>
                <a:off x="252522" y="864334"/>
                <a:ext cx="11139266" cy="127586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07000"/>
                  </a:lnSpc>
                </a:pPr>
                <a:r>
                  <a:rPr lang="en-ID" sz="1800" b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Relational Algebra:</a:t>
                </a:r>
                <a:endParaRPr lang="en-US" sz="1600" b="1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68580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"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𝑁𝑎𝑚𝑎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𝑃𝑎𝑠𝑖𝑒𝑛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",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𝑁𝑎𝑚𝑎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𝑁𝑎𝑚𝑎𝑃𝑜𝑙𝑖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,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𝑇𝑔𝑙𝑃𝑒𝑟𝑖𝑘𝑠𝑎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m:oMathPara>
                </a14:m>
                <a:endParaRPr lang="en-US" i="1" dirty="0"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685800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𝐷𝑎𝑡𝑎𝑃𝑎𝑠𝑖𝑒𝑛</m:t>
                    </m:r>
                  </m:oMath>
                </a14:m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⋈</m:t>
                    </m:r>
                    <m:r>
                      <a:rPr lang="en-US" sz="1800" b="1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𝑃𝑒𝑚𝑒𝑟𝑖𝑘𝑠𝑎𝑎𝑛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⋈</m:t>
                    </m:r>
                    <m:d>
                      <m:dPr>
                        <m:ctrlPr>
                          <a:rPr lang="en-US" sz="18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𝑃𝑜𝑙𝑖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⋈</m:t>
                        </m:r>
                        <m:d>
                          <m:d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𝐷𝑜𝑘𝑡𝑒𝑟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𝑁𝑎𝑚𝑎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=`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𝐷𝑟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. 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𝐵𝑢𝑑𝑖𝑘𝑢𝑠𝑛𝑎𝑒𝑑𝑖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`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8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𝐷𝑜𝑘𝑡𝑒𝑟</m:t>
                                </m:r>
                              </m:e>
                            </m:d>
                          </m:e>
                        </m:d>
                      </m:e>
                    </m:d>
                    <m:r>
                      <a:rPr lang="en-US" sz="18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)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1AD38BC-1261-F530-A1FD-8D6A6342D0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522" y="864334"/>
                <a:ext cx="11139266" cy="1275862"/>
              </a:xfrm>
              <a:prstGeom prst="rect">
                <a:avLst/>
              </a:prstGeom>
              <a:blipFill>
                <a:blip r:embed="rId3"/>
                <a:stretch>
                  <a:fillRect l="-438" t="-28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4" name="Group 23">
            <a:extLst>
              <a:ext uri="{FF2B5EF4-FFF2-40B4-BE49-F238E27FC236}">
                <a16:creationId xmlns:a16="http://schemas.microsoft.com/office/drawing/2014/main" id="{4D4A8A0D-D4CD-E327-6C8D-15A612443110}"/>
              </a:ext>
            </a:extLst>
          </p:cNvPr>
          <p:cNvGrpSpPr/>
          <p:nvPr/>
        </p:nvGrpSpPr>
        <p:grpSpPr>
          <a:xfrm>
            <a:off x="214534" y="1966039"/>
            <a:ext cx="7834313" cy="3598229"/>
            <a:chOff x="214534" y="2759481"/>
            <a:chExt cx="7834313" cy="359822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49AB47DF-C171-9AAB-208C-A13A85E74B67}"/>
                    </a:ext>
                  </a:extLst>
                </p:cNvPr>
                <p:cNvSpPr txBox="1"/>
                <p:nvPr/>
              </p:nvSpPr>
              <p:spPr>
                <a:xfrm>
                  <a:off x="214534" y="2759481"/>
                  <a:ext cx="7834313" cy="359822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231775" lvl="0" indent="-231775">
                    <a:lnSpc>
                      <a:spcPct val="107000"/>
                    </a:lnSpc>
                  </a:pPr>
                  <a:r>
                    <a:rPr lang="en-ID" sz="1800" b="1" dirty="0">
                      <a:effectLst/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Expression Tree:</a:t>
                  </a:r>
                  <a:endParaRPr lang="en-US" sz="1600" b="1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endParaRPr>
                </a:p>
                <a:p>
                  <a:pPr>
                    <a:lnSpc>
                      <a:spcPct val="107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"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𝑁𝑎𝑚𝑎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𝑃𝑎𝑠𝑖𝑒𝑛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",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𝑁𝑎𝑚𝑎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.</m:t>
                            </m:r>
                            <m:r>
                              <a:rPr lang="en-US" sz="1600" i="1" smtClea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𝑁𝑎𝑚𝑎𝑃𝑜𝑙𝑖</m:t>
                            </m:r>
                            <m:r>
                              <a:rPr lang="en-US" sz="1600" i="1" smtClea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𝑇𝑔𝑙𝑃𝑒𝑟𝑖𝑘𝑠𝑎</m:t>
                            </m:r>
                          </m:sub>
                        </m:sSub>
                        <m:r>
                          <a:rPr lang="en-US" sz="16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 </m:t>
                        </m:r>
                      </m:oMath>
                    </m:oMathPara>
                  </a14:m>
                  <a:endParaRPr lang="en-US" sz="16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endParaRPr>
                </a:p>
                <a:p>
                  <a:pPr marL="685800">
                    <a:lnSpc>
                      <a:spcPct val="107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|</m:t>
                        </m:r>
                      </m:oMath>
                    </m:oMathPara>
                  </a14:m>
                  <a:endParaRPr lang="en-US" sz="16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endParaRPr>
                </a:p>
                <a:p>
                  <a:pPr marL="685800">
                    <a:lnSpc>
                      <a:spcPct val="107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⋈</m:t>
                        </m:r>
                      </m:oMath>
                    </m:oMathPara>
                  </a14:m>
                  <a:endParaRPr lang="en-US" sz="1600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endParaRPr>
                </a:p>
                <a:p>
                  <a:pPr marL="685800">
                    <a:lnSpc>
                      <a:spcPct val="107000"/>
                    </a:lnSpc>
                  </a:pPr>
                  <a:endParaRPr lang="en-US" sz="1600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endParaRPr>
                </a:p>
                <a:p>
                  <a:pPr marL="685800">
                    <a:lnSpc>
                      <a:spcPct val="107000"/>
                    </a:lnSpc>
                    <a:spcAft>
                      <a:spcPts val="800"/>
                    </a:spcAft>
                  </a:pPr>
                  <a14:m>
                    <m:oMath xmlns:m="http://schemas.openxmlformats.org/officeDocument/2006/math">
                      <m:r>
                        <a:rPr lang="en-US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𝐷𝑎𝑡𝑎𝑃𝑎𝑠𝑖𝑒𝑛</m:t>
                      </m:r>
                    </m:oMath>
                  </a14:m>
                  <a:r>
                    <a:rPr lang="en-US" sz="1600" dirty="0">
                      <a:effectLst/>
                      <a:latin typeface="Calibri" panose="020F0502020204030204" pitchFamily="34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				</a:t>
                  </a:r>
                  <a14:m>
                    <m:oMath xmlns:m="http://schemas.openxmlformats.org/officeDocument/2006/math">
                      <m:r>
                        <a:rPr lang="en-US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⋈</m:t>
                      </m:r>
                    </m:oMath>
                  </a14:m>
                  <a:endParaRPr lang="en-US" sz="1600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endParaRPr>
                </a:p>
                <a:p>
                  <a:pPr marL="685800">
                    <a:lnSpc>
                      <a:spcPct val="107000"/>
                    </a:lnSpc>
                    <a:spcAft>
                      <a:spcPts val="800"/>
                    </a:spcAft>
                  </a:pPr>
                  <a:endParaRPr lang="en-US" sz="400" b="0" dirty="0">
                    <a:ea typeface="Cambria Math" panose="02040503050406030204" pitchFamily="18" charset="0"/>
                  </a:endParaRPr>
                </a:p>
                <a:p>
                  <a:pPr marL="685800"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en-US" sz="1600" b="0" dirty="0">
                      <a:ea typeface="Cambria Math" panose="02040503050406030204" pitchFamily="18" charset="0"/>
                    </a:rPr>
                    <a:t>		</a:t>
                  </a:r>
                  <a14:m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𝑃𝑒𝑚𝑒𝑟𝑖𝑘𝑠𝑎𝑎𝑛</m:t>
                      </m:r>
                    </m:oMath>
                  </a14:m>
                  <a:r>
                    <a:rPr lang="en-US" sz="1600" dirty="0">
                      <a:effectLst/>
                      <a:latin typeface="Calibri" panose="020F0502020204030204" pitchFamily="34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			</a:t>
                  </a:r>
                  <a:r>
                    <a:rPr lang="en-US" sz="1600" dirty="0">
                      <a:ea typeface="Cambria Math" panose="02040503050406030204" pitchFamily="18" charset="0"/>
                    </a:rPr>
                    <a:t> </a:t>
                  </a:r>
                  <a14:m>
                    <m:oMath xmlns:m="http://schemas.openxmlformats.org/officeDocument/2006/math">
                      <m:r>
                        <a:rPr lang="en-US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⋈</m:t>
                      </m:r>
                    </m:oMath>
                  </a14:m>
                  <a:endParaRPr lang="en-US" sz="1600" i="1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  <a:p>
                  <a:pPr marL="685800">
                    <a:lnSpc>
                      <a:spcPct val="107000"/>
                    </a:lnSpc>
                    <a:spcAft>
                      <a:spcPts val="800"/>
                    </a:spcAft>
                  </a:pPr>
                  <a:endParaRPr lang="en-US" sz="200" b="0" dirty="0">
                    <a:ea typeface="Cambria Math" panose="02040503050406030204" pitchFamily="18" charset="0"/>
                  </a:endParaRPr>
                </a:p>
                <a:p>
                  <a:pPr marL="685800"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en-US" sz="1600" dirty="0">
                      <a:ea typeface="Cambria Math" panose="02040503050406030204" pitchFamily="18" charset="0"/>
                    </a:rPr>
                    <a:t>				</a:t>
                  </a:r>
                  <a14:m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𝑃𝑜𝑙𝑖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                    </m:t>
                      </m:r>
                      <m:sSub>
                        <m:sSub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𝐷𝑜𝑘𝑡𝑒𝑟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𝑁𝑎𝑚𝑎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=`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𝐷𝑟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. 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𝐵𝑢𝑑𝑖𝑘𝑢𝑠𝑛𝑎𝑒𝑑𝑖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`</m:t>
                          </m:r>
                        </m:sub>
                      </m:sSub>
                    </m:oMath>
                  </a14:m>
                  <a:endParaRPr lang="en-US" sz="1600" i="1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  <a:p>
                  <a:pPr marL="6113463" indent="63500">
                    <a:lnSpc>
                      <a:spcPct val="107000"/>
                    </a:lnSpc>
                    <a:spcAft>
                      <a:spcPts val="800"/>
                    </a:spcAft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16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|</m:t>
                        </m:r>
                      </m:oMath>
                    </m:oMathPara>
                  </a14:m>
                  <a:endParaRPr lang="en-US" sz="1600" i="1" dirty="0"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endParaRPr>
                </a:p>
                <a:p>
                  <a:pPr marL="5826125" indent="-287338">
                    <a:lnSpc>
                      <a:spcPct val="107000"/>
                    </a:lnSpc>
                    <a:spcAft>
                      <a:spcPts val="800"/>
                    </a:spcAft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𝐷𝑜𝑘𝑡𝑒𝑟</m:t>
                        </m:r>
                      </m:oMath>
                    </m:oMathPara>
                  </a14:m>
                  <a:endParaRPr lang="en-US" sz="14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49AB47DF-C171-9AAB-208C-A13A85E74B6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4534" y="2759481"/>
                  <a:ext cx="7834313" cy="3598229"/>
                </a:xfrm>
                <a:prstGeom prst="rect">
                  <a:avLst/>
                </a:prstGeom>
                <a:blipFill>
                  <a:blip r:embed="rId4"/>
                  <a:stretch>
                    <a:fillRect l="-623" t="-101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5087F3CB-685E-964E-F2C8-EB831CBB013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09553" y="3997188"/>
              <a:ext cx="1871331" cy="14456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547E588-A1B5-CD9C-8CBE-F21FD91507B3}"/>
                </a:ext>
              </a:extLst>
            </p:cNvPr>
            <p:cNvCxnSpPr>
              <a:cxnSpLocks/>
            </p:cNvCxnSpPr>
            <p:nvPr/>
          </p:nvCxnSpPr>
          <p:spPr>
            <a:xfrm>
              <a:off x="3880884" y="3997188"/>
              <a:ext cx="1148316" cy="20356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C9DA7A3-BED5-D1AB-A4FA-FAC4BD62C4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32298" y="4429737"/>
              <a:ext cx="1658679" cy="21780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B83EC55-3B41-0E60-1897-3958CFE7C8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890977" y="4429737"/>
              <a:ext cx="931178" cy="25914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41A2B47-BA76-7E14-30B7-24DEE157FFE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95553" y="5017192"/>
              <a:ext cx="1584252" cy="25914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26FD482-6C21-6DF8-4C73-CDFC1AC94B4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79805" y="5017192"/>
              <a:ext cx="680483" cy="14966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C74A3558-2978-28CE-1087-4DEA33F112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6765438"/>
              </p:ext>
            </p:extLst>
          </p:nvPr>
        </p:nvGraphicFramePr>
        <p:xfrm>
          <a:off x="252522" y="5624092"/>
          <a:ext cx="9872331" cy="841440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3273473">
                  <a:extLst>
                    <a:ext uri="{9D8B030D-6E8A-4147-A177-3AD203B41FA5}">
                      <a16:colId xmlns:a16="http://schemas.microsoft.com/office/drawing/2014/main" val="1477229466"/>
                    </a:ext>
                  </a:extLst>
                </a:gridCol>
                <a:gridCol w="2642471">
                  <a:extLst>
                    <a:ext uri="{9D8B030D-6E8A-4147-A177-3AD203B41FA5}">
                      <a16:colId xmlns:a16="http://schemas.microsoft.com/office/drawing/2014/main" val="556011678"/>
                    </a:ext>
                  </a:extLst>
                </a:gridCol>
                <a:gridCol w="1775405">
                  <a:extLst>
                    <a:ext uri="{9D8B030D-6E8A-4147-A177-3AD203B41FA5}">
                      <a16:colId xmlns:a16="http://schemas.microsoft.com/office/drawing/2014/main" val="2338465553"/>
                    </a:ext>
                  </a:extLst>
                </a:gridCol>
                <a:gridCol w="2180982">
                  <a:extLst>
                    <a:ext uri="{9D8B030D-6E8A-4147-A177-3AD203B41FA5}">
                      <a16:colId xmlns:a16="http://schemas.microsoft.com/office/drawing/2014/main" val="2544275917"/>
                    </a:ext>
                  </a:extLst>
                </a:gridCol>
              </a:tblGrid>
              <a:tr h="173355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</a:pPr>
                      <a:r>
                        <a:rPr lang="en-ID" sz="1800" dirty="0">
                          <a:effectLst/>
                        </a:rPr>
                        <a:t>Nama </a:t>
                      </a:r>
                      <a:r>
                        <a:rPr lang="en-ID" sz="1800" dirty="0" err="1">
                          <a:effectLst/>
                        </a:rPr>
                        <a:t>Pasien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2388" indent="0" algn="ctr">
                        <a:lnSpc>
                          <a:spcPct val="107000"/>
                        </a:lnSpc>
                      </a:pPr>
                      <a:r>
                        <a:rPr lang="en-ID" sz="1800" dirty="0">
                          <a:effectLst/>
                        </a:rPr>
                        <a:t>Nama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</a:pPr>
                      <a:r>
                        <a:rPr lang="en-ID" sz="1800" dirty="0" err="1">
                          <a:effectLst/>
                        </a:rPr>
                        <a:t>NamaPoli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2388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800" dirty="0" err="1">
                          <a:effectLst/>
                        </a:rPr>
                        <a:t>TglPeriksa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5230405"/>
                  </a:ext>
                </a:extLst>
              </a:tr>
              <a:tr h="17335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Lidra Trifidya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</a:rPr>
                        <a:t>Dr. </a:t>
                      </a:r>
                      <a:r>
                        <a:rPr lang="en-US" sz="1800" dirty="0" err="1">
                          <a:effectLst/>
                        </a:rPr>
                        <a:t>Budikusnaedi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Bedah  Umum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01</a:t>
                      </a:r>
                      <a:r>
                        <a:rPr lang="id-ID" sz="1800">
                          <a:effectLst/>
                        </a:rPr>
                        <a:t>-</a:t>
                      </a:r>
                      <a:r>
                        <a:rPr lang="en-US" sz="1800">
                          <a:effectLst/>
                        </a:rPr>
                        <a:t>Jan</a:t>
                      </a:r>
                      <a:r>
                        <a:rPr lang="id-ID" sz="1800">
                          <a:effectLst/>
                        </a:rPr>
                        <a:t>-1</a:t>
                      </a:r>
                      <a:r>
                        <a:rPr lang="en-US" sz="1800">
                          <a:effectLst/>
                        </a:rPr>
                        <a:t>5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3418547"/>
                  </a:ext>
                </a:extLst>
              </a:tr>
              <a:tr h="17335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>
                          <a:effectLst/>
                        </a:rPr>
                        <a:t>Yutika Amelia Effendi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</a:rPr>
                        <a:t>Dr. </a:t>
                      </a:r>
                      <a:r>
                        <a:rPr lang="en-US" sz="1800" dirty="0" err="1">
                          <a:effectLst/>
                        </a:rPr>
                        <a:t>Budikusnaedi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 err="1">
                          <a:effectLst/>
                        </a:rPr>
                        <a:t>Bedah</a:t>
                      </a:r>
                      <a:r>
                        <a:rPr lang="en-US" sz="1800" dirty="0">
                          <a:effectLst/>
                        </a:rPr>
                        <a:t>  </a:t>
                      </a:r>
                      <a:r>
                        <a:rPr lang="en-US" sz="1800" dirty="0" err="1">
                          <a:effectLst/>
                        </a:rPr>
                        <a:t>Umum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</a:rPr>
                        <a:t>02-May-15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952054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0421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74BCF-3774-4BF8-80E8-6AB7427A9733}" type="slidenum">
              <a:rPr lang="id-ID" smtClean="0"/>
              <a:pPr/>
              <a:t>6</a:t>
            </a:fld>
            <a:endParaRPr lang="id-ID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2A1A6FF-56CD-4EDD-82D7-C815C84B52A0}"/>
                  </a:ext>
                </a:extLst>
              </p:cNvPr>
              <p:cNvSpPr txBox="1"/>
              <p:nvPr/>
            </p:nvSpPr>
            <p:spPr>
              <a:xfrm>
                <a:off x="651591" y="170041"/>
                <a:ext cx="7461051" cy="6740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/>
                  <a:t>Fill the results of the questions based on the below tables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marL="342900" indent="-342900">
                  <a:buFont typeface="+mj-lt"/>
                  <a:buAutoNum type="arabicPeriod" startAt="4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σ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A</m:t>
                        </m:r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B</m:t>
                        </m:r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&gt;5</m:t>
                        </m:r>
                      </m:sub>
                    </m:sSub>
                    <m:r>
                      <a:rPr lang="en-US" i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R</m:t>
                    </m:r>
                    <m:r>
                      <a:rPr lang="en-US" i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= 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pPr marL="342900" indent="-342900">
                  <a:buFont typeface="+mj-lt"/>
                  <a:buAutoNum type="arabicPeriod" startAt="5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π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C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2)</m:t>
                    </m:r>
                  </m:oMath>
                </a14:m>
                <a:r>
                  <a:rPr lang="en-US" i="1" dirty="0"/>
                  <a:t> = </a:t>
                </a:r>
              </a:p>
              <a:p>
                <a:endParaRPr lang="en-US" b="0" i="0" dirty="0">
                  <a:latin typeface="Cambria Math" panose="02040503050406030204" pitchFamily="18" charset="0"/>
                </a:endParaRPr>
              </a:p>
              <a:p>
                <a:endParaRPr lang="en-US" dirty="0">
                  <a:latin typeface="Cambria Math" panose="02040503050406030204" pitchFamily="18" charset="0"/>
                </a:endParaRPr>
              </a:p>
              <a:p>
                <a:endParaRPr lang="en-US" b="0" i="0" dirty="0">
                  <a:latin typeface="Cambria Math" panose="02040503050406030204" pitchFamily="18" charset="0"/>
                </a:endParaRPr>
              </a:p>
              <a:p>
                <a:endParaRPr lang="en-US" b="0" i="0" dirty="0">
                  <a:latin typeface="Cambria Math" panose="02040503050406030204" pitchFamily="18" charset="0"/>
                </a:endParaRPr>
              </a:p>
              <a:p>
                <a:pPr marL="342900" indent="-342900">
                  <a:buFont typeface="+mj-lt"/>
                  <a:buAutoNum type="arabicPeriod" startAt="6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>
                        <a:latin typeface="Cambria Math" panose="02040503050406030204" pitchFamily="18" charset="0"/>
                      </a:rPr>
                      <m:t>R</m:t>
                    </m:r>
                    <m:r>
                      <a:rPr lang="en-US" b="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×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</m:oMath>
                </a14:m>
                <a:endParaRPr lang="en-US" b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en-US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+mj-lt"/>
                  <a:buAutoNum type="arabicPeriod" startAt="6"/>
                </a:pPr>
                <a:endParaRPr lang="en-US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+mj-lt"/>
                  <a:buAutoNum type="arabicPeriod" startAt="6"/>
                </a:pPr>
                <a:endParaRPr lang="en-US" i="1" dirty="0"/>
              </a:p>
              <a:p>
                <a:pPr marL="342900" indent="-342900">
                  <a:buFont typeface="+mj-lt"/>
                  <a:buAutoNum type="arabicPeriod" startAt="6"/>
                </a:pPr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ID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2A1A6FF-56CD-4EDD-82D7-C815C84B52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1591" y="170041"/>
                <a:ext cx="7461051" cy="6740307"/>
              </a:xfrm>
              <a:prstGeom prst="rect">
                <a:avLst/>
              </a:prstGeom>
              <a:blipFill>
                <a:blip r:embed="rId2"/>
                <a:stretch>
                  <a:fillRect l="-735" t="-5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58F95568-D8D7-4A89-A5C2-3560B1785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255" y="610495"/>
            <a:ext cx="2619375" cy="15430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0084F3A-733E-421F-B77D-133AAB1CCE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8523" y="656215"/>
            <a:ext cx="4295775" cy="1724025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9D518E7-78A9-CC85-B16E-BE6A4AA33F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7841490"/>
              </p:ext>
            </p:extLst>
          </p:nvPr>
        </p:nvGraphicFramePr>
        <p:xfrm>
          <a:off x="2539232" y="2380240"/>
          <a:ext cx="1613719" cy="560960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749471">
                  <a:extLst>
                    <a:ext uri="{9D8B030D-6E8A-4147-A177-3AD203B41FA5}">
                      <a16:colId xmlns:a16="http://schemas.microsoft.com/office/drawing/2014/main" val="2281165669"/>
                    </a:ext>
                  </a:extLst>
                </a:gridCol>
                <a:gridCol w="864248">
                  <a:extLst>
                    <a:ext uri="{9D8B030D-6E8A-4147-A177-3AD203B41FA5}">
                      <a16:colId xmlns:a16="http://schemas.microsoft.com/office/drawing/2014/main" val="3440325848"/>
                    </a:ext>
                  </a:extLst>
                </a:gridCol>
              </a:tblGrid>
              <a:tr h="173355">
                <a:tc>
                  <a:txBody>
                    <a:bodyPr/>
                    <a:lstStyle/>
                    <a:p>
                      <a:pPr marL="117475" indent="339725" algn="ctr">
                        <a:lnSpc>
                          <a:spcPct val="107000"/>
                        </a:lnSpc>
                      </a:pPr>
                      <a:r>
                        <a:rPr lang="en-ID" sz="1800" dirty="0">
                          <a:effectLst/>
                        </a:rPr>
                        <a:t>A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800">
                          <a:effectLst/>
                        </a:rPr>
                        <a:t>B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98935448"/>
                  </a:ext>
                </a:extLst>
              </a:tr>
              <a:tr h="173355">
                <a:tc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</a:pPr>
                      <a:r>
                        <a:rPr lang="en-ID" sz="1800">
                          <a:effectLst/>
                        </a:rPr>
                        <a:t>5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800" dirty="0">
                          <a:effectLst/>
                        </a:rPr>
                        <a:t>6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33378825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7DA1670-1229-2EAE-B46E-9605AAA109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0603401"/>
              </p:ext>
            </p:extLst>
          </p:nvPr>
        </p:nvGraphicFramePr>
        <p:xfrm>
          <a:off x="2181942" y="3167895"/>
          <a:ext cx="864248" cy="1121920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864248">
                  <a:extLst>
                    <a:ext uri="{9D8B030D-6E8A-4147-A177-3AD203B41FA5}">
                      <a16:colId xmlns:a16="http://schemas.microsoft.com/office/drawing/2014/main" val="3440325848"/>
                    </a:ext>
                  </a:extLst>
                </a:gridCol>
              </a:tblGrid>
              <a:tr h="173355">
                <a:tc>
                  <a:txBody>
                    <a:bodyPr/>
                    <a:lstStyle/>
                    <a:p>
                      <a:pPr marL="52388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98935448"/>
                  </a:ext>
                </a:extLst>
              </a:tr>
              <a:tr h="173355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800" b="0" dirty="0">
                          <a:effectLst/>
                        </a:rPr>
                        <a:t>6</a:t>
                      </a:r>
                      <a:endParaRPr lang="en-US" sz="1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33378825"/>
                  </a:ext>
                </a:extLst>
              </a:tr>
              <a:tr h="173355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02746960"/>
                  </a:ext>
                </a:extLst>
              </a:tr>
              <a:tr h="173355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61752218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C26B29A-F845-4968-EC6C-CE22927EA686}"/>
                  </a:ext>
                </a:extLst>
              </p:cNvPr>
              <p:cNvSpPr txBox="1"/>
              <p:nvPr/>
            </p:nvSpPr>
            <p:spPr>
              <a:xfrm>
                <a:off x="5692242" y="2153545"/>
                <a:ext cx="6097772" cy="36933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endParaRPr lang="en-US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+mj-lt"/>
                  <a:buAutoNum type="arabicPeriod" startAt="7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>
                        <a:latin typeface="Cambria Math" panose="02040503050406030204" pitchFamily="18" charset="0"/>
                      </a:rPr>
                      <m:t>R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⋈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R</m:t>
                        </m:r>
                        <m: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.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B</m:t>
                        </m:r>
                        <m: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R</m:t>
                        </m:r>
                        <m: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2.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C</m:t>
                        </m:r>
                      </m:sub>
                    </m:sSub>
                    <m:r>
                      <m:rPr>
                        <m:sty m:val="p"/>
                      </m:rPr>
                      <a:rPr lang="en-US" b="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US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= </a:t>
                </a:r>
              </a:p>
              <a:p>
                <a:pPr marL="342900" indent="-342900">
                  <a:buFont typeface="+mj-lt"/>
                  <a:buAutoNum type="arabicPeriod" startAt="7"/>
                </a:pPr>
                <a:endParaRPr lang="en-US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en-US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en-US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en-US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en-US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en-US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en-US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en-US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en-US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+mj-lt"/>
                  <a:buAutoNum type="arabicPeriod" startAt="8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π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C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S</m:t>
                    </m:r>
                    <m:r>
                      <a:rPr lang="en-US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⋈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i="0">
                            <a:latin typeface="Cambria Math" panose="02040503050406030204" pitchFamily="18" charset="0"/>
                          </a:rPr>
                          <m:t>R</m:t>
                        </m:r>
                        <m:r>
                          <a:rPr lang="en-US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⋈</m:t>
                        </m:r>
                        <m:r>
                          <m:rPr>
                            <m:sty m:val="p"/>
                          </m:rPr>
                          <a:rPr lang="en-US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R</m:t>
                        </m:r>
                        <m:r>
                          <a:rPr lang="en-US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= </a:t>
                </a:r>
              </a:p>
              <a:p>
                <a:pPr marL="339725"/>
                <a:r>
                  <a:rPr lang="en-US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Tidak </a:t>
                </a:r>
                <a:r>
                  <a:rPr lang="en-US" dirty="0" err="1">
                    <a:latin typeface="Cambria Math" panose="02040503050406030204" pitchFamily="18" charset="0"/>
                    <a:ea typeface="Cambria Math" panose="02040503050406030204" pitchFamily="18" charset="0"/>
                  </a:rPr>
                  <a:t>ada</a:t>
                </a:r>
                <a:r>
                  <a:rPr lang="en-US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hasil pada Kolom C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C26B29A-F845-4968-EC6C-CE22927EA6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2242" y="2153545"/>
                <a:ext cx="6097772" cy="3693319"/>
              </a:xfrm>
              <a:prstGeom prst="rect">
                <a:avLst/>
              </a:prstGeom>
              <a:blipFill>
                <a:blip r:embed="rId5"/>
                <a:stretch>
                  <a:fillRect l="-800" b="-14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AAF8072-9EDA-9F22-4BC2-12ACA1B94C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2250400"/>
              </p:ext>
            </p:extLst>
          </p:nvPr>
        </p:nvGraphicFramePr>
        <p:xfrm>
          <a:off x="2025998" y="4542393"/>
          <a:ext cx="2126952" cy="1963360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531738">
                  <a:extLst>
                    <a:ext uri="{9D8B030D-6E8A-4147-A177-3AD203B41FA5}">
                      <a16:colId xmlns:a16="http://schemas.microsoft.com/office/drawing/2014/main" val="3440325848"/>
                    </a:ext>
                  </a:extLst>
                </a:gridCol>
                <a:gridCol w="531738">
                  <a:extLst>
                    <a:ext uri="{9D8B030D-6E8A-4147-A177-3AD203B41FA5}">
                      <a16:colId xmlns:a16="http://schemas.microsoft.com/office/drawing/2014/main" val="1042724894"/>
                    </a:ext>
                  </a:extLst>
                </a:gridCol>
                <a:gridCol w="531738">
                  <a:extLst>
                    <a:ext uri="{9D8B030D-6E8A-4147-A177-3AD203B41FA5}">
                      <a16:colId xmlns:a16="http://schemas.microsoft.com/office/drawing/2014/main" val="615389478"/>
                    </a:ext>
                  </a:extLst>
                </a:gridCol>
                <a:gridCol w="531738">
                  <a:extLst>
                    <a:ext uri="{9D8B030D-6E8A-4147-A177-3AD203B41FA5}">
                      <a16:colId xmlns:a16="http://schemas.microsoft.com/office/drawing/2014/main" val="2528526272"/>
                    </a:ext>
                  </a:extLst>
                </a:gridCol>
              </a:tblGrid>
              <a:tr h="173355">
                <a:tc>
                  <a:txBody>
                    <a:bodyPr/>
                    <a:lstStyle/>
                    <a:p>
                      <a:pPr marL="52388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2388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2388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2388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98935448"/>
                  </a:ext>
                </a:extLst>
              </a:tr>
              <a:tr h="173355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33378825"/>
                  </a:ext>
                </a:extLst>
              </a:tr>
              <a:tr h="173355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02746960"/>
                  </a:ext>
                </a:extLst>
              </a:tr>
              <a:tr h="173355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61752218"/>
                  </a:ext>
                </a:extLst>
              </a:tr>
              <a:tr h="173355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93594686"/>
                  </a:ext>
                </a:extLst>
              </a:tr>
              <a:tr h="173355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19230232"/>
                  </a:ext>
                </a:extLst>
              </a:tr>
              <a:tr h="173355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31515641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E9C2A67C-4994-9B8F-EF12-BA828ADA87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377200"/>
              </p:ext>
            </p:extLst>
          </p:nvPr>
        </p:nvGraphicFramePr>
        <p:xfrm>
          <a:off x="7965536" y="2480819"/>
          <a:ext cx="2126952" cy="2524320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531738">
                  <a:extLst>
                    <a:ext uri="{9D8B030D-6E8A-4147-A177-3AD203B41FA5}">
                      <a16:colId xmlns:a16="http://schemas.microsoft.com/office/drawing/2014/main" val="3440325848"/>
                    </a:ext>
                  </a:extLst>
                </a:gridCol>
                <a:gridCol w="531738">
                  <a:extLst>
                    <a:ext uri="{9D8B030D-6E8A-4147-A177-3AD203B41FA5}">
                      <a16:colId xmlns:a16="http://schemas.microsoft.com/office/drawing/2014/main" val="1042724894"/>
                    </a:ext>
                  </a:extLst>
                </a:gridCol>
                <a:gridCol w="531738">
                  <a:extLst>
                    <a:ext uri="{9D8B030D-6E8A-4147-A177-3AD203B41FA5}">
                      <a16:colId xmlns:a16="http://schemas.microsoft.com/office/drawing/2014/main" val="615389478"/>
                    </a:ext>
                  </a:extLst>
                </a:gridCol>
                <a:gridCol w="531738">
                  <a:extLst>
                    <a:ext uri="{9D8B030D-6E8A-4147-A177-3AD203B41FA5}">
                      <a16:colId xmlns:a16="http://schemas.microsoft.com/office/drawing/2014/main" val="2528526272"/>
                    </a:ext>
                  </a:extLst>
                </a:gridCol>
              </a:tblGrid>
              <a:tr h="173355">
                <a:tc>
                  <a:txBody>
                    <a:bodyPr/>
                    <a:lstStyle/>
                    <a:p>
                      <a:pPr marL="52388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2388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2388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2388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98935448"/>
                  </a:ext>
                </a:extLst>
              </a:tr>
              <a:tr h="66444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33378825"/>
                  </a:ext>
                </a:extLst>
              </a:tr>
              <a:tr h="66444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74823862"/>
                  </a:ext>
                </a:extLst>
              </a:tr>
              <a:tr h="66444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23184543"/>
                  </a:ext>
                </a:extLst>
              </a:tr>
              <a:tr h="66444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00718537"/>
                  </a:ext>
                </a:extLst>
              </a:tr>
              <a:tr h="66444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9675891"/>
                  </a:ext>
                </a:extLst>
              </a:tr>
              <a:tr h="66444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85655075"/>
                  </a:ext>
                </a:extLst>
              </a:tr>
              <a:tr h="66444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44869803"/>
                  </a:ext>
                </a:extLst>
              </a:tr>
              <a:tr h="66444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859494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3258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FB0084E-4B75-4947-802E-7792A9A031E6}"/>
              </a:ext>
            </a:extLst>
          </p:cNvPr>
          <p:cNvSpPr/>
          <p:nvPr/>
        </p:nvSpPr>
        <p:spPr>
          <a:xfrm>
            <a:off x="2290010" y="288759"/>
            <a:ext cx="7611979" cy="870284"/>
          </a:xfrm>
          <a:prstGeom prst="rect">
            <a:avLst/>
          </a:prstGeom>
          <a:solidFill>
            <a:srgbClr val="FF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Bold" panose="020B0502040204020203" pitchFamily="34" charset="0"/>
              </a:rPr>
              <a:t>DATABASE ADMINISTRATOR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05DEE85-7849-479B-9A6C-D8B8CE9DD238}"/>
              </a:ext>
            </a:extLst>
          </p:cNvPr>
          <p:cNvSpPr/>
          <p:nvPr/>
        </p:nvSpPr>
        <p:spPr>
          <a:xfrm>
            <a:off x="762000" y="1772109"/>
            <a:ext cx="3619500" cy="1573213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User Management</a:t>
            </a:r>
            <a:endParaRPr lang="en-ID" sz="28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8E3DEC5-32B4-431A-A7CA-B2339B3A9E51}"/>
              </a:ext>
            </a:extLst>
          </p:cNvPr>
          <p:cNvSpPr/>
          <p:nvPr/>
        </p:nvSpPr>
        <p:spPr>
          <a:xfrm>
            <a:off x="7048500" y="1772109"/>
            <a:ext cx="3619500" cy="157321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4">
                    <a:lumMod val="50000"/>
                  </a:schemeClr>
                </a:solidFill>
              </a:rPr>
              <a:t>Grant / Revoke Privileges</a:t>
            </a:r>
            <a:endParaRPr lang="en-ID" sz="2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474C98B-A6F2-4484-A9A6-9DB25DCF7B73}"/>
              </a:ext>
            </a:extLst>
          </p:cNvPr>
          <p:cNvSpPr/>
          <p:nvPr/>
        </p:nvSpPr>
        <p:spPr>
          <a:xfrm>
            <a:off x="4122420" y="3958388"/>
            <a:ext cx="3619500" cy="157321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Backup / Restore Database</a:t>
            </a:r>
            <a:endParaRPr lang="en-ID" sz="2800" b="1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3531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83120-3F67-445B-8B69-8E4A7B413A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55495" y="2758949"/>
            <a:ext cx="8325852" cy="1026695"/>
          </a:xfrm>
        </p:spPr>
        <p:txBody>
          <a:bodyPr anchor="ctr"/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Bahnschrift SemiBold SemiConden" panose="020B0502040204020203" pitchFamily="34" charset="0"/>
              </a:rPr>
              <a:t>USER MANAGEMENT</a:t>
            </a:r>
            <a:endParaRPr lang="en-ID" b="1" dirty="0">
              <a:solidFill>
                <a:schemeClr val="accent6">
                  <a:lumMod val="50000"/>
                </a:schemeClr>
              </a:solidFill>
              <a:latin typeface="Bahnschrift SemiBold SemiConden" panose="020B05020402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E13D15-3953-4BF0-8D8D-F7B531D64FD4}"/>
              </a:ext>
            </a:extLst>
          </p:cNvPr>
          <p:cNvSpPr/>
          <p:nvPr/>
        </p:nvSpPr>
        <p:spPr>
          <a:xfrm>
            <a:off x="834189" y="753979"/>
            <a:ext cx="1860885" cy="5518484"/>
          </a:xfrm>
          <a:prstGeom prst="rect">
            <a:avLst/>
          </a:prstGeom>
          <a:solidFill>
            <a:srgbClr val="FF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9D63EB-1B7B-45E5-9B9C-C21C11D2D84F}"/>
              </a:ext>
            </a:extLst>
          </p:cNvPr>
          <p:cNvSpPr txBox="1"/>
          <p:nvPr/>
        </p:nvSpPr>
        <p:spPr>
          <a:xfrm>
            <a:off x="994610" y="3785644"/>
            <a:ext cx="105877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lang="en-ID" sz="20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7674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4203868-909B-AAF0-9656-DC5A197EEA72}"/>
              </a:ext>
            </a:extLst>
          </p:cNvPr>
          <p:cNvSpPr/>
          <p:nvPr/>
        </p:nvSpPr>
        <p:spPr>
          <a:xfrm>
            <a:off x="977782" y="720988"/>
            <a:ext cx="10023895" cy="870284"/>
          </a:xfrm>
          <a:prstGeom prst="rect">
            <a:avLst/>
          </a:prstGeom>
          <a:solidFill>
            <a:srgbClr val="FF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37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Bold" panose="020B0502040204020203" pitchFamily="34" charset="0"/>
              </a:rPr>
              <a:t>USER AND ROLES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A8CE0F-A536-EB8A-9418-03B92D6C5410}"/>
              </a:ext>
            </a:extLst>
          </p:cNvPr>
          <p:cNvSpPr txBox="1"/>
          <p:nvPr/>
        </p:nvSpPr>
        <p:spPr>
          <a:xfrm>
            <a:off x="889550" y="1786502"/>
            <a:ext cx="10023895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Role </a:t>
            </a:r>
            <a:r>
              <a:rPr lang="en-US" sz="2200" dirty="0"/>
              <a:t>= an entity than can own database objects and have database privileges (a role can be a “user” or a “group”)</a:t>
            </a:r>
            <a:endParaRPr lang="en-US" sz="2200" b="1" dirty="0"/>
          </a:p>
          <a:p>
            <a:r>
              <a:rPr lang="en-US" sz="2200" b="1" dirty="0"/>
              <a:t>User </a:t>
            </a:r>
            <a:r>
              <a:rPr lang="en-US" sz="2200" dirty="0"/>
              <a:t>= Role + Login</a:t>
            </a:r>
          </a:p>
          <a:p>
            <a:endParaRPr lang="en-US" sz="3000" dirty="0"/>
          </a:p>
          <a:p>
            <a:r>
              <a:rPr lang="en-US" sz="2000" b="1" i="1" dirty="0"/>
              <a:t>Create User</a:t>
            </a:r>
          </a:p>
          <a:p>
            <a:r>
              <a:rPr lang="en-US" sz="2000" b="1" dirty="0">
                <a:solidFill>
                  <a:srgbClr val="AC00AC"/>
                </a:solidFill>
              </a:rPr>
              <a:t>Syntax : </a:t>
            </a:r>
            <a:r>
              <a:rPr lang="en-US" sz="2000" b="1" dirty="0"/>
              <a:t>CREATE USER </a:t>
            </a:r>
            <a:r>
              <a:rPr lang="en-US" sz="2000" i="1" dirty="0" err="1"/>
              <a:t>NameofUser</a:t>
            </a:r>
            <a:r>
              <a:rPr lang="en-US" sz="2000" i="1" dirty="0"/>
              <a:t> </a:t>
            </a:r>
            <a:r>
              <a:rPr lang="en-US" sz="2000" b="1" dirty="0"/>
              <a:t>WITH [ENCRYPTED] PASSWORD</a:t>
            </a:r>
            <a:r>
              <a:rPr lang="en-US" sz="2000" dirty="0"/>
              <a:t> </a:t>
            </a:r>
            <a:r>
              <a:rPr lang="en-US" sz="2000" i="1" dirty="0" err="1"/>
              <a:t>NameofPassword</a:t>
            </a:r>
            <a:endParaRPr lang="en-US" sz="2000" i="1" dirty="0"/>
          </a:p>
          <a:p>
            <a:r>
              <a:rPr lang="en-US" sz="2000" b="1" dirty="0"/>
              <a:t>CREATE USER </a:t>
            </a:r>
            <a:r>
              <a:rPr lang="en-US" sz="2000" dirty="0"/>
              <a:t>User1</a:t>
            </a:r>
            <a:r>
              <a:rPr lang="en-US" sz="2000" i="1" dirty="0"/>
              <a:t> </a:t>
            </a:r>
            <a:r>
              <a:rPr lang="en-US" sz="2000" b="1" dirty="0"/>
              <a:t>WITH PASSWORD </a:t>
            </a:r>
            <a:r>
              <a:rPr lang="en-US" sz="2000" dirty="0"/>
              <a:t>‘password1’</a:t>
            </a:r>
          </a:p>
          <a:p>
            <a:endParaRPr lang="en-US" sz="2000" i="1" dirty="0"/>
          </a:p>
          <a:p>
            <a:r>
              <a:rPr lang="en-US" sz="2000" b="1" i="1" dirty="0"/>
              <a:t>Create Role</a:t>
            </a:r>
            <a:endParaRPr lang="en-US" sz="2000" i="1" dirty="0"/>
          </a:p>
          <a:p>
            <a:r>
              <a:rPr lang="en-US" sz="2000" b="1" dirty="0">
                <a:solidFill>
                  <a:srgbClr val="AC00AC"/>
                </a:solidFill>
              </a:rPr>
              <a:t>Syntax : </a:t>
            </a:r>
            <a:r>
              <a:rPr lang="en-US" sz="2000" b="1" dirty="0"/>
              <a:t>CREATE</a:t>
            </a:r>
            <a:r>
              <a:rPr lang="en-US" sz="2000" dirty="0"/>
              <a:t> </a:t>
            </a:r>
            <a:r>
              <a:rPr lang="en-US" sz="2000" i="1" dirty="0" err="1"/>
              <a:t>NameofRole</a:t>
            </a:r>
            <a:endParaRPr lang="en-US" sz="2000" i="1" dirty="0"/>
          </a:p>
          <a:p>
            <a:r>
              <a:rPr lang="en-US" sz="2000" b="1" dirty="0"/>
              <a:t>CREATE</a:t>
            </a:r>
            <a:r>
              <a:rPr lang="en-US" sz="2000" dirty="0"/>
              <a:t> Role1;</a:t>
            </a:r>
          </a:p>
          <a:p>
            <a:endParaRPr lang="en-US" sz="2000" i="1" dirty="0"/>
          </a:p>
          <a:p>
            <a:endParaRPr lang="en-US" sz="2000" i="1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292800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1747</TotalTime>
  <Words>908</Words>
  <Application>Microsoft Office PowerPoint</Application>
  <PresentationFormat>Widescreen</PresentationFormat>
  <Paragraphs>278</Paragraphs>
  <Slides>20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Bahnschrift SemiBold</vt:lpstr>
      <vt:lpstr>Bahnschrift SemiBold SemiConden</vt:lpstr>
      <vt:lpstr>Calibri</vt:lpstr>
      <vt:lpstr>Calibri Light</vt:lpstr>
      <vt:lpstr>Cambria Math</vt:lpstr>
      <vt:lpstr>Times New Roman</vt:lpstr>
      <vt:lpstr>Wingdings</vt:lpstr>
      <vt:lpstr>Office Theme</vt:lpstr>
      <vt:lpstr>Database Administrator</vt:lpstr>
      <vt:lpstr>LAST EXERCISE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USER MANAGEMENT</vt:lpstr>
      <vt:lpstr>PowerPoint Presentation</vt:lpstr>
      <vt:lpstr>PowerPoint Presentation</vt:lpstr>
      <vt:lpstr>GRANT / REVOKE PRIVILEGE</vt:lpstr>
      <vt:lpstr>PowerPoint Presentation</vt:lpstr>
      <vt:lpstr>PowerPoint Presentation</vt:lpstr>
      <vt:lpstr>PowerPoint Presentation</vt:lpstr>
      <vt:lpstr>PowerPoint Presentation</vt:lpstr>
      <vt:lpstr>BACKUP / RESTORE</vt:lpstr>
      <vt:lpstr>PowerPoint Presentation</vt:lpstr>
      <vt:lpstr>PowerPoint Presentation</vt:lpstr>
      <vt:lpstr>LATIHAN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Kelly Sungkono</dc:creator>
  <cp:lastModifiedBy>Kelly Sungkono</cp:lastModifiedBy>
  <cp:revision>100</cp:revision>
  <dcterms:created xsi:type="dcterms:W3CDTF">2020-04-03T15:40:22Z</dcterms:created>
  <dcterms:modified xsi:type="dcterms:W3CDTF">2023-04-13T01:07:27Z</dcterms:modified>
</cp:coreProperties>
</file>

<file path=docProps/thumbnail.jpeg>
</file>